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315" r:id="rId3"/>
    <p:sldId id="265" r:id="rId4"/>
    <p:sldId id="316" r:id="rId5"/>
    <p:sldId id="319" r:id="rId6"/>
    <p:sldId id="317" r:id="rId7"/>
    <p:sldId id="266" r:id="rId8"/>
    <p:sldId id="261" r:id="rId9"/>
    <p:sldId id="263" r:id="rId10"/>
    <p:sldId id="318" r:id="rId11"/>
    <p:sldId id="264" r:id="rId12"/>
    <p:sldId id="332" r:id="rId13"/>
    <p:sldId id="270" r:id="rId14"/>
    <p:sldId id="334" r:id="rId15"/>
    <p:sldId id="333" r:id="rId16"/>
    <p:sldId id="299" r:id="rId17"/>
    <p:sldId id="258"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D5"/>
    <a:srgbClr val="FFCC66"/>
    <a:srgbClr val="412407"/>
    <a:srgbClr val="573009"/>
    <a:srgbClr val="FAE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89933" autoAdjust="0"/>
  </p:normalViewPr>
  <p:slideViewPr>
    <p:cSldViewPr>
      <p:cViewPr varScale="1">
        <p:scale>
          <a:sx n="68" d="100"/>
          <a:sy n="68" d="100"/>
        </p:scale>
        <p:origin x="588"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C5BE5-E89C-4E68-AA2B-849D7BB410FC}" type="datetimeFigureOut">
              <a:rPr lang="en-US" smtClean="0"/>
              <a:pPr/>
              <a:t>17-Sep-14</a:t>
            </a:fld>
            <a:endParaRPr lang="en-IN"/>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A40FD-6F62-4D4F-BC7E-CFE00C0B2980}" type="slidenum">
              <a:rPr lang="en-IN" smtClean="0"/>
              <a:pPr/>
              <a:t>‹#›</a:t>
            </a:fld>
            <a:endParaRPr lang="en-IN"/>
          </a:p>
        </p:txBody>
      </p:sp>
    </p:spTree>
    <p:extLst>
      <p:ext uri="{BB962C8B-B14F-4D97-AF65-F5344CB8AC3E}">
        <p14:creationId xmlns:p14="http://schemas.microsoft.com/office/powerpoint/2010/main" val="242040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a:lnSpc>
                <a:spcPct val="150000"/>
              </a:lnSpc>
            </a:pPr>
            <a:r>
              <a:rPr lang="en-US" sz="1200" dirty="0" smtClean="0"/>
              <a:t>Timber</a:t>
            </a:r>
          </a:p>
          <a:p>
            <a:pPr>
              <a:lnSpc>
                <a:spcPct val="150000"/>
              </a:lnSpc>
            </a:pPr>
            <a:r>
              <a:rPr lang="en-US" sz="1200" dirty="0" smtClean="0"/>
              <a:t>Advantages of using Timber</a:t>
            </a:r>
          </a:p>
          <a:p>
            <a:pPr>
              <a:lnSpc>
                <a:spcPct val="150000"/>
              </a:lnSpc>
            </a:pPr>
            <a:r>
              <a:rPr lang="en-US" sz="1200" dirty="0" smtClean="0"/>
              <a:t>Classification of timber / Structure of wood / Seasoning</a:t>
            </a:r>
          </a:p>
          <a:p>
            <a:pPr>
              <a:lnSpc>
                <a:spcPct val="150000"/>
              </a:lnSpc>
            </a:pPr>
            <a:r>
              <a:rPr lang="en-US" sz="1200" dirty="0" smtClean="0"/>
              <a:t>Strength properties of timber</a:t>
            </a:r>
          </a:p>
          <a:p>
            <a:pPr>
              <a:lnSpc>
                <a:spcPct val="150000"/>
              </a:lnSpc>
            </a:pPr>
            <a:r>
              <a:rPr lang="en-US" sz="1200" dirty="0" smtClean="0"/>
              <a:t>Defects in timber</a:t>
            </a:r>
          </a:p>
          <a:p>
            <a:pPr>
              <a:lnSpc>
                <a:spcPct val="150000"/>
              </a:lnSpc>
            </a:pPr>
            <a:r>
              <a:rPr lang="en-US" sz="1200" dirty="0" smtClean="0"/>
              <a:t>Preservatives</a:t>
            </a:r>
          </a:p>
          <a:p>
            <a:pPr>
              <a:lnSpc>
                <a:spcPct val="150000"/>
              </a:lnSpc>
            </a:pPr>
            <a:r>
              <a:rPr lang="en-US" sz="1200" dirty="0" smtClean="0"/>
              <a:t>Treatments </a:t>
            </a:r>
          </a:p>
          <a:p>
            <a:pPr>
              <a:lnSpc>
                <a:spcPct val="150000"/>
              </a:lnSpc>
            </a:pPr>
            <a:r>
              <a:rPr lang="en-US" sz="1200" dirty="0" smtClean="0"/>
              <a:t>Structural repairs  and strengthening</a:t>
            </a:r>
          </a:p>
          <a:p>
            <a:endParaRPr lang="en-US" dirty="0"/>
          </a:p>
        </p:txBody>
      </p:sp>
      <p:sp>
        <p:nvSpPr>
          <p:cNvPr id="4" name="Slide Number Placeholder 3"/>
          <p:cNvSpPr>
            <a:spLocks noGrp="1"/>
          </p:cNvSpPr>
          <p:nvPr>
            <p:ph type="sldNum" sz="quarter" idx="10"/>
          </p:nvPr>
        </p:nvSpPr>
        <p:spPr/>
        <p:txBody>
          <a:bodyPr/>
          <a:lstStyle/>
          <a:p>
            <a:fld id="{0F1A40FD-6F62-4D4F-BC7E-CFE00C0B2980}" type="slidenum">
              <a:rPr lang="en-IN" smtClean="0"/>
              <a:pPr/>
              <a:t>1</a:t>
            </a:fld>
            <a:endParaRPr lang="en-IN"/>
          </a:p>
        </p:txBody>
      </p:sp>
    </p:spTree>
    <p:extLst>
      <p:ext uri="{BB962C8B-B14F-4D97-AF65-F5344CB8AC3E}">
        <p14:creationId xmlns:p14="http://schemas.microsoft.com/office/powerpoint/2010/main" val="155308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E7BB52C7-B42F-496B-9105-6730EED69CC2}" type="slidenum">
              <a:rPr lang="en-US" sz="1200" b="0" i="0">
                <a:solidFill>
                  <a:schemeClr val="tx1"/>
                </a:solidFill>
                <a:latin typeface="Arial" panose="020B0604020202020204" pitchFamily="34" charset="0"/>
              </a:rPr>
              <a:pPr/>
              <a:t>20</a:t>
            </a:fld>
            <a:endParaRPr lang="en-US" sz="1200" b="0" i="0">
              <a:solidFill>
                <a:schemeClr val="tx1"/>
              </a:solidFill>
              <a:latin typeface="Arial" panose="020B0604020202020204" pitchFamily="34" charset="0"/>
            </a:endParaRPr>
          </a:p>
        </p:txBody>
      </p:sp>
      <p:sp>
        <p:nvSpPr>
          <p:cNvPr id="64518" name="Rectangle 2"/>
          <p:cNvSpPr>
            <a:spLocks noGrp="1" noRot="1" noChangeAspect="1" noChangeArrowheads="1" noTextEdit="1"/>
          </p:cNvSpPr>
          <p:nvPr>
            <p:ph type="sldImg"/>
          </p:nvPr>
        </p:nvSpPr>
        <p:spPr>
          <a:solidFill>
            <a:srgbClr val="FFFFFF"/>
          </a:solidFill>
          <a:ln/>
        </p:spPr>
      </p:sp>
      <p:sp>
        <p:nvSpPr>
          <p:cNvPr id="6451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41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B241DEA9-E328-4E1A-A10A-E54E85CF287D}" type="slidenum">
              <a:rPr lang="en-US" sz="1200" b="0" i="0">
                <a:solidFill>
                  <a:schemeClr val="tx1"/>
                </a:solidFill>
                <a:latin typeface="Arial" panose="020B0604020202020204" pitchFamily="34" charset="0"/>
              </a:rPr>
              <a:pPr/>
              <a:t>21</a:t>
            </a:fld>
            <a:endParaRPr lang="en-US" sz="1200" b="0" i="0">
              <a:solidFill>
                <a:schemeClr val="tx1"/>
              </a:solidFill>
              <a:latin typeface="Arial" panose="020B0604020202020204" pitchFamily="34" charset="0"/>
            </a:endParaRPr>
          </a:p>
        </p:txBody>
      </p:sp>
      <p:sp>
        <p:nvSpPr>
          <p:cNvPr id="65542" name="Rectangle 2"/>
          <p:cNvSpPr>
            <a:spLocks noGrp="1" noRot="1" noChangeAspect="1" noChangeArrowheads="1" noTextEdit="1"/>
          </p:cNvSpPr>
          <p:nvPr>
            <p:ph type="sldImg"/>
          </p:nvPr>
        </p:nvSpPr>
        <p:spPr>
          <a:solidFill>
            <a:srgbClr val="FFFFFF"/>
          </a:solidFill>
          <a:ln/>
        </p:spPr>
      </p:sp>
      <p:sp>
        <p:nvSpPr>
          <p:cNvPr id="655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68B5B66F-B1D8-47CA-9B8C-22D5E1C530C4}" type="slidenum">
              <a:rPr lang="en-US" sz="1200" b="0" i="0">
                <a:solidFill>
                  <a:schemeClr val="tx1"/>
                </a:solidFill>
                <a:latin typeface="Arial" panose="020B0604020202020204" pitchFamily="34" charset="0"/>
              </a:rPr>
              <a:pPr/>
              <a:t>22</a:t>
            </a:fld>
            <a:endParaRPr lang="en-US" sz="1200" b="0" i="0">
              <a:solidFill>
                <a:schemeClr val="tx1"/>
              </a:solidFill>
              <a:latin typeface="Arial" panose="020B0604020202020204" pitchFamily="34" charset="0"/>
            </a:endParaRPr>
          </a:p>
        </p:txBody>
      </p:sp>
      <p:sp>
        <p:nvSpPr>
          <p:cNvPr id="66566" name="Rectangle 2"/>
          <p:cNvSpPr>
            <a:spLocks noGrp="1" noRot="1" noChangeAspect="1" noChangeArrowheads="1" noTextEdit="1"/>
          </p:cNvSpPr>
          <p:nvPr>
            <p:ph type="sldImg"/>
          </p:nvPr>
        </p:nvSpPr>
        <p:spPr>
          <a:solidFill>
            <a:srgbClr val="FFFFFF"/>
          </a:solidFill>
          <a:ln/>
        </p:spPr>
      </p:sp>
      <p:sp>
        <p:nvSpPr>
          <p:cNvPr id="665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37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5B2EF227-859C-424C-978D-0F182117AAC1}" type="slidenum">
              <a:rPr lang="en-US" sz="1200" b="0" i="0">
                <a:solidFill>
                  <a:schemeClr val="tx1"/>
                </a:solidFill>
                <a:latin typeface="Arial" panose="020B0604020202020204" pitchFamily="34" charset="0"/>
              </a:rPr>
              <a:pPr/>
              <a:t>23</a:t>
            </a:fld>
            <a:endParaRPr lang="en-US" sz="1200" b="0" i="0">
              <a:solidFill>
                <a:schemeClr val="tx1"/>
              </a:solidFill>
              <a:latin typeface="Arial" panose="020B0604020202020204" pitchFamily="34" charset="0"/>
            </a:endParaRPr>
          </a:p>
        </p:txBody>
      </p:sp>
      <p:sp>
        <p:nvSpPr>
          <p:cNvPr id="67590" name="Rectangle 2"/>
          <p:cNvSpPr>
            <a:spLocks noGrp="1" noRot="1" noChangeAspect="1" noChangeArrowheads="1" noTextEdit="1"/>
          </p:cNvSpPr>
          <p:nvPr>
            <p:ph type="sldImg"/>
          </p:nvPr>
        </p:nvSpPr>
        <p:spPr>
          <a:solidFill>
            <a:srgbClr val="FFFFFF"/>
          </a:solidFill>
          <a:ln/>
        </p:spPr>
      </p:sp>
      <p:sp>
        <p:nvSpPr>
          <p:cNvPr id="6759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23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9D0B501E-3BBF-49A0-BDC1-B8620A623278}" type="slidenum">
              <a:rPr lang="en-US" sz="1200" b="0" i="0">
                <a:solidFill>
                  <a:schemeClr val="tx1"/>
                </a:solidFill>
                <a:latin typeface="Arial" panose="020B0604020202020204" pitchFamily="34" charset="0"/>
              </a:rPr>
              <a:pPr/>
              <a:t>24</a:t>
            </a:fld>
            <a:endParaRPr lang="en-US" sz="1200" b="0" i="0">
              <a:solidFill>
                <a:schemeClr val="tx1"/>
              </a:solidFill>
              <a:latin typeface="Arial" panose="020B0604020202020204" pitchFamily="34" charset="0"/>
            </a:endParaRPr>
          </a:p>
        </p:txBody>
      </p:sp>
      <p:sp>
        <p:nvSpPr>
          <p:cNvPr id="68614" name="Rectangle 2"/>
          <p:cNvSpPr>
            <a:spLocks noGrp="1" noRot="1" noChangeAspect="1" noChangeArrowheads="1" noTextEdit="1"/>
          </p:cNvSpPr>
          <p:nvPr>
            <p:ph type="sldImg"/>
          </p:nvPr>
        </p:nvSpPr>
        <p:spPr>
          <a:solidFill>
            <a:srgbClr val="FFFFFF"/>
          </a:solidFill>
          <a:ln/>
        </p:spPr>
      </p:sp>
      <p:sp>
        <p:nvSpPr>
          <p:cNvPr id="6861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18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96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96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64B8425C-52A6-4EE5-9DFE-4A19E2BC22D5}" type="slidenum">
              <a:rPr lang="en-US" sz="1200" b="0" i="0">
                <a:solidFill>
                  <a:schemeClr val="tx1"/>
                </a:solidFill>
                <a:latin typeface="Arial" panose="020B0604020202020204" pitchFamily="34" charset="0"/>
              </a:rPr>
              <a:pPr/>
              <a:t>25</a:t>
            </a:fld>
            <a:endParaRPr lang="en-US" sz="1200" b="0" i="0">
              <a:solidFill>
                <a:schemeClr val="tx1"/>
              </a:solidFill>
              <a:latin typeface="Arial" panose="020B0604020202020204" pitchFamily="34" charset="0"/>
            </a:endParaRPr>
          </a:p>
        </p:txBody>
      </p:sp>
      <p:sp>
        <p:nvSpPr>
          <p:cNvPr id="69638" name="Rectangle 2"/>
          <p:cNvSpPr>
            <a:spLocks noGrp="1" noRot="1" noChangeAspect="1" noChangeArrowheads="1" noTextEdit="1"/>
          </p:cNvSpPr>
          <p:nvPr>
            <p:ph type="sldImg"/>
          </p:nvPr>
        </p:nvSpPr>
        <p:spPr>
          <a:solidFill>
            <a:srgbClr val="FFFFFF"/>
          </a:solidFill>
          <a:ln/>
        </p:spPr>
      </p:sp>
      <p:sp>
        <p:nvSpPr>
          <p:cNvPr id="6963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63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706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706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4DB5DDF0-91FD-4347-9E5A-714FF0F13A6A}" type="slidenum">
              <a:rPr lang="en-US" sz="1200" b="0" i="0">
                <a:solidFill>
                  <a:schemeClr val="tx1"/>
                </a:solidFill>
                <a:latin typeface="Arial" panose="020B0604020202020204" pitchFamily="34" charset="0"/>
              </a:rPr>
              <a:pPr/>
              <a:t>26</a:t>
            </a:fld>
            <a:endParaRPr lang="en-US" sz="1200" b="0" i="0">
              <a:solidFill>
                <a:schemeClr val="tx1"/>
              </a:solidFill>
              <a:latin typeface="Arial" panose="020B0604020202020204" pitchFamily="34" charset="0"/>
            </a:endParaRPr>
          </a:p>
        </p:txBody>
      </p:sp>
      <p:sp>
        <p:nvSpPr>
          <p:cNvPr id="70662" name="Rectangle 2"/>
          <p:cNvSpPr>
            <a:spLocks noGrp="1" noRot="1" noChangeAspect="1" noChangeArrowheads="1" noTextEdit="1"/>
          </p:cNvSpPr>
          <p:nvPr>
            <p:ph type="sldImg"/>
          </p:nvPr>
        </p:nvSpPr>
        <p:spPr>
          <a:solidFill>
            <a:srgbClr val="FFFFFF"/>
          </a:solidFill>
          <a:ln/>
        </p:spPr>
      </p:sp>
      <p:sp>
        <p:nvSpPr>
          <p:cNvPr id="7066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183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716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716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81CA5522-7BF5-4795-81EB-2A833FE614A1}" type="slidenum">
              <a:rPr lang="en-US" sz="1200" b="0" i="0">
                <a:solidFill>
                  <a:schemeClr val="tx1"/>
                </a:solidFill>
                <a:latin typeface="Arial" panose="020B0604020202020204" pitchFamily="34" charset="0"/>
              </a:rPr>
              <a:pPr/>
              <a:t>27</a:t>
            </a:fld>
            <a:endParaRPr lang="en-US" sz="1200" b="0" i="0">
              <a:solidFill>
                <a:schemeClr val="tx1"/>
              </a:solidFill>
              <a:latin typeface="Arial" panose="020B0604020202020204" pitchFamily="34" charset="0"/>
            </a:endParaRPr>
          </a:p>
        </p:txBody>
      </p:sp>
      <p:sp>
        <p:nvSpPr>
          <p:cNvPr id="71686" name="Rectangle 2"/>
          <p:cNvSpPr>
            <a:spLocks noGrp="1" noRot="1" noChangeAspect="1" noChangeArrowheads="1" noTextEdit="1"/>
          </p:cNvSpPr>
          <p:nvPr>
            <p:ph type="sldImg"/>
          </p:nvPr>
        </p:nvSpPr>
        <p:spPr>
          <a:solidFill>
            <a:srgbClr val="FFFFFF"/>
          </a:solidFill>
          <a:ln/>
        </p:spPr>
      </p:sp>
      <p:sp>
        <p:nvSpPr>
          <p:cNvPr id="7168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00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727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727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4329F7D9-CEA3-4AEB-82E6-A5EBB9F7DF2E}" type="slidenum">
              <a:rPr lang="en-US" sz="1200" b="0" i="0">
                <a:solidFill>
                  <a:schemeClr val="tx1"/>
                </a:solidFill>
                <a:latin typeface="Arial" panose="020B0604020202020204" pitchFamily="34" charset="0"/>
              </a:rPr>
              <a:pPr/>
              <a:t>28</a:t>
            </a:fld>
            <a:endParaRPr lang="en-US" sz="1200" b="0" i="0">
              <a:solidFill>
                <a:schemeClr val="tx1"/>
              </a:solidFill>
              <a:latin typeface="Arial" panose="020B0604020202020204" pitchFamily="34" charset="0"/>
            </a:endParaRPr>
          </a:p>
        </p:txBody>
      </p:sp>
      <p:sp>
        <p:nvSpPr>
          <p:cNvPr id="72710" name="Rectangle 2"/>
          <p:cNvSpPr>
            <a:spLocks noGrp="1" noRot="1" noChangeAspect="1" noChangeArrowheads="1" noTextEdit="1"/>
          </p:cNvSpPr>
          <p:nvPr>
            <p:ph type="sldImg"/>
          </p:nvPr>
        </p:nvSpPr>
        <p:spPr>
          <a:solidFill>
            <a:srgbClr val="FFFFFF"/>
          </a:solidFill>
          <a:ln/>
        </p:spPr>
      </p:sp>
      <p:sp>
        <p:nvSpPr>
          <p:cNvPr id="7271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8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737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737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B1317D5A-5531-4B72-9ED0-8475F74725CC}" type="slidenum">
              <a:rPr lang="en-US" sz="1200" b="0" i="0">
                <a:solidFill>
                  <a:schemeClr val="tx1"/>
                </a:solidFill>
                <a:latin typeface="Arial" panose="020B0604020202020204" pitchFamily="34" charset="0"/>
              </a:rPr>
              <a:pPr/>
              <a:t>29</a:t>
            </a:fld>
            <a:endParaRPr lang="en-US" sz="1200" b="0" i="0">
              <a:solidFill>
                <a:schemeClr val="tx1"/>
              </a:solidFill>
              <a:latin typeface="Arial" panose="020B0604020202020204" pitchFamily="34" charset="0"/>
            </a:endParaRPr>
          </a:p>
        </p:txBody>
      </p:sp>
      <p:sp>
        <p:nvSpPr>
          <p:cNvPr id="73734" name="Rectangle 2"/>
          <p:cNvSpPr>
            <a:spLocks noGrp="1" noRot="1" noChangeAspect="1" noChangeArrowheads="1" noTextEdit="1"/>
          </p:cNvSpPr>
          <p:nvPr>
            <p:ph type="sldImg"/>
          </p:nvPr>
        </p:nvSpPr>
        <p:spPr>
          <a:solidFill>
            <a:srgbClr val="FFFFFF"/>
          </a:solidFill>
          <a:ln/>
        </p:spPr>
      </p:sp>
      <p:sp>
        <p:nvSpPr>
          <p:cNvPr id="7373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63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sz="1200" dirty="0" smtClean="0">
                <a:solidFill>
                  <a:srgbClr val="000000"/>
                </a:solidFill>
                <a:latin typeface="Arial" panose="020B0604020202020204" pitchFamily="34" charset="0"/>
              </a:rPr>
              <a:t> the universal concern about the rapid depletion of forests, especially the excessive felling of large old trees (which take hundreds of years to replace) and the great environmental, climatic and economic disasters that follow deforestation, has led to a great deal of research into alternative materials and rationalized utilization</a:t>
            </a:r>
            <a:endParaRPr lang="en-US" dirty="0"/>
          </a:p>
        </p:txBody>
      </p:sp>
      <p:sp>
        <p:nvSpPr>
          <p:cNvPr id="4" name="Slide Number Placeholder 3"/>
          <p:cNvSpPr>
            <a:spLocks noGrp="1"/>
          </p:cNvSpPr>
          <p:nvPr>
            <p:ph type="sldNum" sz="quarter" idx="10"/>
          </p:nvPr>
        </p:nvSpPr>
        <p:spPr/>
        <p:txBody>
          <a:bodyPr/>
          <a:lstStyle/>
          <a:p>
            <a:fld id="{0F1A40FD-6F62-4D4F-BC7E-CFE00C0B2980}" type="slidenum">
              <a:rPr lang="en-IN" smtClean="0"/>
              <a:pPr/>
              <a:t>4</a:t>
            </a:fld>
            <a:endParaRPr lang="en-IN"/>
          </a:p>
        </p:txBody>
      </p:sp>
    </p:spTree>
    <p:extLst>
      <p:ext uri="{BB962C8B-B14F-4D97-AF65-F5344CB8AC3E}">
        <p14:creationId xmlns:p14="http://schemas.microsoft.com/office/powerpoint/2010/main" val="228959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rPr>
              <a:t>The density of wood is a reliable indicator of many of its structural n</a:t>
            </a:r>
            <a:r>
              <a:rPr lang="en-US" sz="1200" b="0" baseline="0" dirty="0" smtClean="0">
                <a:solidFill>
                  <a:schemeClr val="bg1"/>
                </a:solidFill>
              </a:rPr>
              <a:t> mechanical properties</a:t>
            </a:r>
            <a:endParaRPr lang="en-IN" sz="1200" b="0" dirty="0" smtClean="0">
              <a:solidFill>
                <a:schemeClr val="bg1"/>
              </a:solidFill>
            </a:endParaRPr>
          </a:p>
          <a:p>
            <a:endParaRPr lang="en-IN" b="0" dirty="0"/>
          </a:p>
        </p:txBody>
      </p:sp>
      <p:sp>
        <p:nvSpPr>
          <p:cNvPr id="4" name="Slide Number Placeholder 3"/>
          <p:cNvSpPr>
            <a:spLocks noGrp="1"/>
          </p:cNvSpPr>
          <p:nvPr>
            <p:ph type="sldNum" sz="quarter" idx="10"/>
          </p:nvPr>
        </p:nvSpPr>
        <p:spPr/>
        <p:txBody>
          <a:bodyPr/>
          <a:lstStyle/>
          <a:p>
            <a:fld id="{0F1A40FD-6F62-4D4F-BC7E-CFE00C0B2980}" type="slidenum">
              <a:rPr lang="en-IN" smtClean="0"/>
              <a:pPr/>
              <a:t>9</a:t>
            </a:fld>
            <a:endParaRPr lang="en-IN"/>
          </a:p>
        </p:txBody>
      </p:sp>
    </p:spTree>
    <p:extLst>
      <p:ext uri="{BB962C8B-B14F-4D97-AF65-F5344CB8AC3E}">
        <p14:creationId xmlns:p14="http://schemas.microsoft.com/office/powerpoint/2010/main" val="58523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rPr>
              <a:t>The density of wood is a reliable indicator of many of its structural n</a:t>
            </a:r>
            <a:r>
              <a:rPr lang="en-US" sz="1200" b="0" baseline="0" dirty="0" smtClean="0">
                <a:solidFill>
                  <a:schemeClr val="bg1"/>
                </a:solidFill>
              </a:rPr>
              <a:t> mechanical properties</a:t>
            </a:r>
            <a:endParaRPr lang="en-IN" sz="1200" b="0" dirty="0" smtClean="0">
              <a:solidFill>
                <a:schemeClr val="bg1"/>
              </a:solidFill>
            </a:endParaRPr>
          </a:p>
          <a:p>
            <a:endParaRPr lang="en-IN" b="0" dirty="0"/>
          </a:p>
        </p:txBody>
      </p:sp>
      <p:sp>
        <p:nvSpPr>
          <p:cNvPr id="4" name="Slide Number Placeholder 3"/>
          <p:cNvSpPr>
            <a:spLocks noGrp="1"/>
          </p:cNvSpPr>
          <p:nvPr>
            <p:ph type="sldNum" sz="quarter" idx="10"/>
          </p:nvPr>
        </p:nvSpPr>
        <p:spPr/>
        <p:txBody>
          <a:bodyPr/>
          <a:lstStyle/>
          <a:p>
            <a:fld id="{0F1A40FD-6F62-4D4F-BC7E-CFE00C0B2980}" type="slidenum">
              <a:rPr lang="en-IN" smtClean="0"/>
              <a:pPr/>
              <a:t>11</a:t>
            </a:fld>
            <a:endParaRPr lang="en-IN"/>
          </a:p>
        </p:txBody>
      </p:sp>
    </p:spTree>
    <p:extLst>
      <p:ext uri="{BB962C8B-B14F-4D97-AF65-F5344CB8AC3E}">
        <p14:creationId xmlns:p14="http://schemas.microsoft.com/office/powerpoint/2010/main" val="88540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rPr>
              <a:t>The density of wood is a reliable indicator of many of its structural n</a:t>
            </a:r>
            <a:r>
              <a:rPr lang="en-US" sz="1200" b="0" baseline="0" dirty="0" smtClean="0">
                <a:solidFill>
                  <a:schemeClr val="bg1"/>
                </a:solidFill>
              </a:rPr>
              <a:t> mechanical properties</a:t>
            </a:r>
            <a:endParaRPr lang="en-IN" sz="1200" b="0" dirty="0" smtClean="0">
              <a:solidFill>
                <a:schemeClr val="bg1"/>
              </a:solidFill>
            </a:endParaRPr>
          </a:p>
          <a:p>
            <a:endParaRPr lang="en-IN" b="0" dirty="0"/>
          </a:p>
        </p:txBody>
      </p:sp>
      <p:sp>
        <p:nvSpPr>
          <p:cNvPr id="4" name="Slide Number Placeholder 3"/>
          <p:cNvSpPr>
            <a:spLocks noGrp="1"/>
          </p:cNvSpPr>
          <p:nvPr>
            <p:ph type="sldNum" sz="quarter" idx="10"/>
          </p:nvPr>
        </p:nvSpPr>
        <p:spPr/>
        <p:txBody>
          <a:bodyPr/>
          <a:lstStyle/>
          <a:p>
            <a:fld id="{0F1A40FD-6F62-4D4F-BC7E-CFE00C0B2980}" type="slidenum">
              <a:rPr lang="en-IN" smtClean="0"/>
              <a:pPr/>
              <a:t>12</a:t>
            </a:fld>
            <a:endParaRPr lang="en-IN"/>
          </a:p>
        </p:txBody>
      </p:sp>
    </p:spTree>
    <p:extLst>
      <p:ext uri="{BB962C8B-B14F-4D97-AF65-F5344CB8AC3E}">
        <p14:creationId xmlns:p14="http://schemas.microsoft.com/office/powerpoint/2010/main" val="309842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rPr>
              <a:t>The density of wood is a reliable indicator of many of its structural n</a:t>
            </a:r>
            <a:r>
              <a:rPr lang="en-US" sz="1200" b="0" baseline="0" dirty="0" smtClean="0">
                <a:solidFill>
                  <a:schemeClr val="bg1"/>
                </a:solidFill>
              </a:rPr>
              <a:t> mechanical properties</a:t>
            </a:r>
            <a:endParaRPr lang="en-IN" sz="1200" b="0" dirty="0" smtClean="0">
              <a:solidFill>
                <a:schemeClr val="bg1"/>
              </a:solidFill>
            </a:endParaRPr>
          </a:p>
          <a:p>
            <a:endParaRPr lang="en-IN" b="0" dirty="0"/>
          </a:p>
        </p:txBody>
      </p:sp>
      <p:sp>
        <p:nvSpPr>
          <p:cNvPr id="4" name="Slide Number Placeholder 3"/>
          <p:cNvSpPr>
            <a:spLocks noGrp="1"/>
          </p:cNvSpPr>
          <p:nvPr>
            <p:ph type="sldNum" sz="quarter" idx="10"/>
          </p:nvPr>
        </p:nvSpPr>
        <p:spPr/>
        <p:txBody>
          <a:bodyPr/>
          <a:lstStyle/>
          <a:p>
            <a:fld id="{0F1A40FD-6F62-4D4F-BC7E-CFE00C0B2980}" type="slidenum">
              <a:rPr lang="en-IN" smtClean="0"/>
              <a:pPr/>
              <a:t>13</a:t>
            </a:fld>
            <a:endParaRPr lang="en-IN"/>
          </a:p>
        </p:txBody>
      </p:sp>
    </p:spTree>
    <p:extLst>
      <p:ext uri="{BB962C8B-B14F-4D97-AF65-F5344CB8AC3E}">
        <p14:creationId xmlns:p14="http://schemas.microsoft.com/office/powerpoint/2010/main" val="204859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rPr>
              <a:t>The density of wood is a reliable indicator of many of its structural n</a:t>
            </a:r>
            <a:r>
              <a:rPr lang="en-US" sz="1200" b="0" baseline="0" dirty="0" smtClean="0">
                <a:solidFill>
                  <a:schemeClr val="bg1"/>
                </a:solidFill>
              </a:rPr>
              <a:t> mechanical properties</a:t>
            </a:r>
            <a:endParaRPr lang="en-IN" sz="1200" b="0" dirty="0" smtClean="0">
              <a:solidFill>
                <a:schemeClr val="bg1"/>
              </a:solidFill>
            </a:endParaRPr>
          </a:p>
          <a:p>
            <a:endParaRPr lang="en-IN" b="0" dirty="0"/>
          </a:p>
        </p:txBody>
      </p:sp>
      <p:sp>
        <p:nvSpPr>
          <p:cNvPr id="4" name="Slide Number Placeholder 3"/>
          <p:cNvSpPr>
            <a:spLocks noGrp="1"/>
          </p:cNvSpPr>
          <p:nvPr>
            <p:ph type="sldNum" sz="quarter" idx="10"/>
          </p:nvPr>
        </p:nvSpPr>
        <p:spPr/>
        <p:txBody>
          <a:bodyPr/>
          <a:lstStyle/>
          <a:p>
            <a:fld id="{0F1A40FD-6F62-4D4F-BC7E-CFE00C0B2980}" type="slidenum">
              <a:rPr lang="en-IN" smtClean="0"/>
              <a:pPr/>
              <a:t>14</a:t>
            </a:fld>
            <a:endParaRPr lang="en-IN"/>
          </a:p>
        </p:txBody>
      </p:sp>
    </p:spTree>
    <p:extLst>
      <p:ext uri="{BB962C8B-B14F-4D97-AF65-F5344CB8AC3E}">
        <p14:creationId xmlns:p14="http://schemas.microsoft.com/office/powerpoint/2010/main" val="127756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24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24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24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7C869E0A-FC61-4C8F-9883-1655A9CF44E4}" type="slidenum">
              <a:rPr lang="en-US" sz="1200" b="0" i="0">
                <a:solidFill>
                  <a:schemeClr val="tx1"/>
                </a:solidFill>
                <a:latin typeface="Arial" panose="020B0604020202020204" pitchFamily="34" charset="0"/>
              </a:rPr>
              <a:pPr/>
              <a:t>18</a:t>
            </a:fld>
            <a:endParaRPr lang="en-US" sz="1200" b="0" i="0">
              <a:solidFill>
                <a:schemeClr val="tx1"/>
              </a:solidFill>
              <a:latin typeface="Arial" panose="020B0604020202020204" pitchFamily="34" charset="0"/>
            </a:endParaRP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67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Wood Fasteners, Joinery, &amp; Adhesives</a:t>
            </a:r>
          </a:p>
        </p:txBody>
      </p:sp>
      <p:sp>
        <p:nvSpPr>
          <p:cNvPr id="634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Introduction to Engineering Design</a:t>
            </a:r>
          </a:p>
          <a:p>
            <a:r>
              <a:rPr lang="en-US" sz="1000" b="0" i="0" smtClean="0">
                <a:solidFill>
                  <a:schemeClr val="tx1"/>
                </a:solidFill>
                <a:latin typeface="Arial" panose="020B0604020202020204" pitchFamily="34" charset="0"/>
              </a:rPr>
              <a:t>Unit 3 – Lesson 3.3 Structural Analysis</a:t>
            </a:r>
          </a:p>
        </p:txBody>
      </p:sp>
      <p:sp>
        <p:nvSpPr>
          <p:cNvPr id="634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r>
              <a:rPr lang="en-US" sz="1000" b="0" i="0" smtClean="0">
                <a:solidFill>
                  <a:schemeClr val="tx1"/>
                </a:solidFill>
                <a:latin typeface="Arial" panose="020B0604020202020204" pitchFamily="34" charset="0"/>
              </a:rPr>
              <a:t>Project Lead The Way</a:t>
            </a:r>
            <a:r>
              <a:rPr lang="en-US" sz="1000" b="0" i="0" baseline="30000" smtClean="0">
                <a:solidFill>
                  <a:schemeClr val="tx1"/>
                </a:solidFill>
                <a:latin typeface="Arial" panose="020B0604020202020204" pitchFamily="34" charset="0"/>
              </a:rPr>
              <a:t>®</a:t>
            </a:r>
          </a:p>
          <a:p>
            <a:r>
              <a:rPr lang="en-US" sz="1000" b="0" i="0" smtClean="0">
                <a:solidFill>
                  <a:schemeClr val="tx1"/>
                </a:solidFill>
                <a:latin typeface="Arial" panose="020B0604020202020204" pitchFamily="34" charset="0"/>
              </a:rPr>
              <a:t>Copyright 2006</a:t>
            </a:r>
          </a:p>
        </p:txBody>
      </p:sp>
      <p:sp>
        <p:nvSpPr>
          <p:cNvPr id="634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i="1">
                <a:solidFill>
                  <a:srgbClr val="003399"/>
                </a:solidFill>
                <a:latin typeface="Verdana" panose="020B0604030504040204" pitchFamily="34" charset="0"/>
                <a:cs typeface="Arial" panose="020B0604020202020204" pitchFamily="34" charset="0"/>
              </a:defRPr>
            </a:lvl1pPr>
            <a:lvl2pPr marL="742950" indent="-285750">
              <a:defRPr sz="3800" b="1" i="1">
                <a:solidFill>
                  <a:srgbClr val="003399"/>
                </a:solidFill>
                <a:latin typeface="Verdana" panose="020B0604030504040204" pitchFamily="34" charset="0"/>
                <a:cs typeface="Arial" panose="020B0604020202020204" pitchFamily="34" charset="0"/>
              </a:defRPr>
            </a:lvl2pPr>
            <a:lvl3pPr marL="1143000" indent="-228600">
              <a:defRPr sz="3800" b="1" i="1">
                <a:solidFill>
                  <a:srgbClr val="003399"/>
                </a:solidFill>
                <a:latin typeface="Verdana" panose="020B0604030504040204" pitchFamily="34" charset="0"/>
                <a:cs typeface="Arial" panose="020B0604020202020204" pitchFamily="34" charset="0"/>
              </a:defRPr>
            </a:lvl3pPr>
            <a:lvl4pPr marL="1600200" indent="-228600">
              <a:defRPr sz="3800" b="1" i="1">
                <a:solidFill>
                  <a:srgbClr val="003399"/>
                </a:solidFill>
                <a:latin typeface="Verdana" panose="020B0604030504040204" pitchFamily="34" charset="0"/>
                <a:cs typeface="Arial" panose="020B0604020202020204" pitchFamily="34" charset="0"/>
              </a:defRPr>
            </a:lvl4pPr>
            <a:lvl5pPr marL="2057400" indent="-228600">
              <a:defRPr sz="3800" b="1" i="1">
                <a:solidFill>
                  <a:srgbClr val="003399"/>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800" b="1" i="1">
                <a:solidFill>
                  <a:srgbClr val="003399"/>
                </a:solidFill>
                <a:latin typeface="Verdana" panose="020B0604030504040204" pitchFamily="34" charset="0"/>
                <a:cs typeface="Arial" panose="020B0604020202020204" pitchFamily="34" charset="0"/>
              </a:defRPr>
            </a:lvl9pPr>
          </a:lstStyle>
          <a:p>
            <a:fld id="{2D294735-65CD-4DEF-823B-2ED459B96B9D}" type="slidenum">
              <a:rPr lang="en-US" sz="1200" b="0" i="0">
                <a:solidFill>
                  <a:schemeClr val="tx1"/>
                </a:solidFill>
                <a:latin typeface="Arial" panose="020B0604020202020204" pitchFamily="34" charset="0"/>
              </a:rPr>
              <a:pPr/>
              <a:t>19</a:t>
            </a:fld>
            <a:endParaRPr lang="en-US" sz="1200" b="0" i="0">
              <a:solidFill>
                <a:schemeClr val="tx1"/>
              </a:solidFill>
              <a:latin typeface="Arial" panose="020B0604020202020204" pitchFamily="34" charset="0"/>
            </a:endParaRPr>
          </a:p>
        </p:txBody>
      </p:sp>
      <p:sp>
        <p:nvSpPr>
          <p:cNvPr id="63494" name="Rectangle 2"/>
          <p:cNvSpPr>
            <a:spLocks noGrp="1" noRot="1" noChangeAspect="1" noChangeArrowheads="1" noTextEdit="1"/>
          </p:cNvSpPr>
          <p:nvPr>
            <p:ph type="sldImg"/>
          </p:nvPr>
        </p:nvSpPr>
        <p:spPr>
          <a:solidFill>
            <a:srgbClr val="FFFFFF"/>
          </a:solidFill>
          <a:ln/>
        </p:spPr>
      </p:sp>
      <p:sp>
        <p:nvSpPr>
          <p:cNvPr id="6349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21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52849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276548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31733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186868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252834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196204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238730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350720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159626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102888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396A5-9ECE-48E9-BB35-77846D2A019C}" type="datetimeFigureOut">
              <a:rPr lang="en-US" smtClean="0"/>
              <a:pPr/>
              <a:t>17-Sep-14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247794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396A5-9ECE-48E9-BB35-77846D2A019C}" type="datetimeFigureOut">
              <a:rPr lang="en-US" smtClean="0"/>
              <a:pPr/>
              <a:t>17-Sep-14</a:t>
            </a:fld>
            <a:endParaRPr lang="en-IN"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25720-9EA7-4A81-96DD-3BAF4864EB9C}" type="slidenum">
              <a:rPr lang="en-IN" smtClean="0"/>
              <a:pPr/>
              <a:t>‹#›</a:t>
            </a:fld>
            <a:endParaRPr lang="en-IN" dirty="0"/>
          </a:p>
        </p:txBody>
      </p:sp>
    </p:spTree>
    <p:extLst>
      <p:ext uri="{BB962C8B-B14F-4D97-AF65-F5344CB8AC3E}">
        <p14:creationId xmlns:p14="http://schemas.microsoft.com/office/powerpoint/2010/main" val="971183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76" y="1467137"/>
            <a:ext cx="6572296" cy="646331"/>
          </a:xfrm>
          <a:prstGeom prst="rect">
            <a:avLst/>
          </a:prstGeom>
          <a:noFill/>
        </p:spPr>
        <p:txBody>
          <a:bodyPr wrap="square" rtlCol="0">
            <a:spAutoFit/>
          </a:bodyPr>
          <a:lstStyle/>
          <a:p>
            <a:pPr algn="ctr"/>
            <a:r>
              <a:rPr lang="en-US" sz="3600" b="1" dirty="0" smtClean="0"/>
              <a:t>TIMBER : as a building material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04" y="2276872"/>
            <a:ext cx="9011891" cy="707886"/>
          </a:xfrm>
          <a:prstGeom prst="rect">
            <a:avLst/>
          </a:prstGeom>
          <a:noFill/>
        </p:spPr>
        <p:txBody>
          <a:bodyPr wrap="none" rtlCol="0">
            <a:spAutoFit/>
          </a:bodyPr>
          <a:lstStyle/>
          <a:p>
            <a:r>
              <a:rPr lang="en-US" sz="4000" dirty="0" smtClean="0"/>
              <a:t>Why seasoning of timber is required…????</a:t>
            </a:r>
            <a:endParaRPr lang="en-US" sz="4000" dirty="0"/>
          </a:p>
        </p:txBody>
      </p:sp>
    </p:spTree>
    <p:extLst>
      <p:ext uri="{BB962C8B-B14F-4D97-AF65-F5344CB8AC3E}">
        <p14:creationId xmlns:p14="http://schemas.microsoft.com/office/powerpoint/2010/main" val="380069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472" y="116632"/>
            <a:ext cx="9361040" cy="4647426"/>
          </a:xfrm>
          <a:prstGeom prst="rect">
            <a:avLst/>
          </a:prstGeom>
          <a:noFill/>
        </p:spPr>
        <p:txBody>
          <a:bodyPr wrap="square" rtlCol="0">
            <a:spAutoFit/>
          </a:bodyPr>
          <a:lstStyle/>
          <a:p>
            <a:pPr>
              <a:lnSpc>
                <a:spcPct val="130000"/>
              </a:lnSpc>
              <a:spcAft>
                <a:spcPts val="600"/>
              </a:spcAft>
            </a:pPr>
            <a:r>
              <a:rPr lang="en-US" sz="2000" b="1" dirty="0"/>
              <a:t>SEASONING </a:t>
            </a:r>
          </a:p>
          <a:p>
            <a:pPr>
              <a:lnSpc>
                <a:spcPct val="130000"/>
              </a:lnSpc>
              <a:spcAft>
                <a:spcPts val="600"/>
              </a:spcAft>
            </a:pPr>
            <a:r>
              <a:rPr lang="en-US" sz="2000" dirty="0"/>
              <a:t>After sawing timber has to be seasoned or dried to a moisture content suitable for the purpose for which it is to be used. </a:t>
            </a:r>
            <a:endParaRPr lang="en-US" sz="2000" b="1" dirty="0"/>
          </a:p>
          <a:p>
            <a:pPr>
              <a:lnSpc>
                <a:spcPct val="130000"/>
              </a:lnSpc>
              <a:spcAft>
                <a:spcPts val="600"/>
              </a:spcAft>
            </a:pPr>
            <a:r>
              <a:rPr lang="en-US" sz="2000" b="1" dirty="0"/>
              <a:t>Advantages:</a:t>
            </a:r>
            <a:r>
              <a:rPr lang="en-US" sz="2000" b="1" dirty="0"/>
              <a:t/>
            </a:r>
            <a:br>
              <a:rPr lang="en-US" sz="2000" b="1" dirty="0"/>
            </a:br>
            <a:r>
              <a:rPr lang="en-US" sz="2000" dirty="0"/>
              <a:t>1. Durability and strength is increased.</a:t>
            </a:r>
            <a:r>
              <a:rPr lang="en-US" sz="2000" dirty="0"/>
              <a:t/>
            </a:r>
            <a:br>
              <a:rPr lang="en-US" sz="2000" dirty="0"/>
            </a:br>
            <a:r>
              <a:rPr lang="en-US" sz="2000" dirty="0"/>
              <a:t>2. Work ability is improved.</a:t>
            </a:r>
            <a:r>
              <a:rPr lang="en-US" sz="2000" dirty="0"/>
              <a:t/>
            </a:r>
            <a:br>
              <a:rPr lang="en-US" sz="2000" dirty="0"/>
            </a:br>
            <a:r>
              <a:rPr lang="en-US" sz="2000" dirty="0"/>
              <a:t>3. Fatigue of worker is reduced due to decrease in weight.</a:t>
            </a:r>
            <a:r>
              <a:rPr lang="en-US" sz="2000" dirty="0"/>
              <a:t/>
            </a:r>
            <a:br>
              <a:rPr lang="en-US" sz="2000" dirty="0"/>
            </a:br>
            <a:r>
              <a:rPr lang="en-US" sz="2000" dirty="0"/>
              <a:t>4. Distortion is minimized.</a:t>
            </a:r>
            <a:r>
              <a:rPr lang="en-US" sz="2000" dirty="0"/>
              <a:t/>
            </a:r>
            <a:br>
              <a:rPr lang="en-US" sz="2000" dirty="0"/>
            </a:br>
            <a:r>
              <a:rPr lang="en-US" sz="2000" dirty="0"/>
              <a:t>5. Surface finish is improved.</a:t>
            </a:r>
            <a:r>
              <a:rPr lang="en-US" sz="2000" dirty="0"/>
              <a:t/>
            </a:r>
            <a:br>
              <a:rPr lang="en-US" sz="2000" dirty="0"/>
            </a:br>
            <a:r>
              <a:rPr lang="en-US" sz="2000" dirty="0"/>
              <a:t>6. Resistance to fire is increased.</a:t>
            </a:r>
            <a:r>
              <a:rPr lang="en-US" sz="2000" dirty="0"/>
              <a:t/>
            </a:r>
            <a:br>
              <a:rPr lang="en-US" sz="2000" dirty="0"/>
            </a:br>
            <a:r>
              <a:rPr lang="en-US" sz="2000" dirty="0"/>
              <a:t>7. Ability for polishing and painting is improved</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496" y="332656"/>
            <a:ext cx="4392488" cy="6647974"/>
          </a:xfrm>
          <a:prstGeom prst="rect">
            <a:avLst/>
          </a:prstGeom>
          <a:noFill/>
        </p:spPr>
        <p:txBody>
          <a:bodyPr wrap="square" rtlCol="0">
            <a:spAutoFit/>
          </a:bodyPr>
          <a:lstStyle/>
          <a:p>
            <a:pPr>
              <a:lnSpc>
                <a:spcPct val="130000"/>
              </a:lnSpc>
              <a:spcAft>
                <a:spcPts val="600"/>
              </a:spcAft>
            </a:pPr>
            <a:r>
              <a:rPr lang="en-US" sz="2000" b="1" u="sng" dirty="0" smtClean="0"/>
              <a:t>Natural </a:t>
            </a:r>
            <a:r>
              <a:rPr lang="en-US" sz="2000" b="1" u="sng" dirty="0"/>
              <a:t>(on air) seasoning</a:t>
            </a:r>
          </a:p>
          <a:p>
            <a:pPr marL="342900" indent="-342900" algn="just">
              <a:lnSpc>
                <a:spcPct val="130000"/>
              </a:lnSpc>
              <a:spcAft>
                <a:spcPts val="600"/>
              </a:spcAft>
              <a:buFont typeface="Arial" panose="020B0604020202020204" pitchFamily="34" charset="0"/>
              <a:buChar char="•"/>
              <a:defRPr/>
            </a:pPr>
            <a:r>
              <a:rPr lang="en-US" sz="2000" dirty="0"/>
              <a:t>The seasoning of timber is carried out by natural air. Sawed timber is stacked in layers on a platform of brick or concrete pillars. </a:t>
            </a:r>
            <a:r>
              <a:rPr lang="en-US" sz="2000" dirty="0"/>
              <a:t>Each layer is separated by </a:t>
            </a:r>
            <a:r>
              <a:rPr lang="en-US" sz="2000" dirty="0" smtClean="0"/>
              <a:t>spacers. </a:t>
            </a:r>
            <a:r>
              <a:rPr lang="en-US" sz="2000" dirty="0"/>
              <a:t>The stack is covered by a roof of a suitable material to protect it from, fast blowing wind, rain and heat</a:t>
            </a:r>
            <a:r>
              <a:rPr lang="en-US" sz="2000" dirty="0" smtClean="0"/>
              <a:t>.</a:t>
            </a:r>
          </a:p>
          <a:p>
            <a:pPr marL="342900" indent="-342900" algn="just">
              <a:lnSpc>
                <a:spcPct val="130000"/>
              </a:lnSpc>
              <a:spcAft>
                <a:spcPts val="600"/>
              </a:spcAft>
              <a:buFont typeface="Arial" panose="020B0604020202020204" pitchFamily="34" charset="0"/>
              <a:buChar char="•"/>
              <a:defRPr/>
            </a:pPr>
            <a:r>
              <a:rPr lang="en-US" sz="2000" dirty="0"/>
              <a:t>The moisture content that can be achieved by this method is about 18-22%. This is a simpler and more economical but slower method of seasoning timber but produces stronger timber than that obtained by artificial seasoning</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008" y="332656"/>
            <a:ext cx="4608512" cy="34547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008" y="4005064"/>
            <a:ext cx="4608512" cy="2620720"/>
          </a:xfrm>
          <a:prstGeom prst="rect">
            <a:avLst/>
          </a:prstGeom>
        </p:spPr>
      </p:pic>
    </p:spTree>
    <p:extLst>
      <p:ext uri="{BB962C8B-B14F-4D97-AF65-F5344CB8AC3E}">
        <p14:creationId xmlns:p14="http://schemas.microsoft.com/office/powerpoint/2010/main" val="3188354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488" y="71414"/>
            <a:ext cx="9289032" cy="1646605"/>
          </a:xfrm>
          <a:prstGeom prst="rect">
            <a:avLst/>
          </a:prstGeom>
          <a:noFill/>
        </p:spPr>
        <p:txBody>
          <a:bodyPr wrap="square" rtlCol="0">
            <a:spAutoFit/>
          </a:bodyPr>
          <a:lstStyle/>
          <a:p>
            <a:pPr>
              <a:spcAft>
                <a:spcPts val="600"/>
              </a:spcAft>
            </a:pPr>
            <a:r>
              <a:rPr lang="en-US" sz="2400" b="1" dirty="0" smtClean="0"/>
              <a:t>Artificial </a:t>
            </a:r>
            <a:r>
              <a:rPr lang="en-US" sz="2400" b="1" dirty="0"/>
              <a:t>seasoning</a:t>
            </a:r>
          </a:p>
          <a:p>
            <a:pPr algn="just">
              <a:spcAft>
                <a:spcPts val="600"/>
              </a:spcAft>
              <a:defRPr/>
            </a:pPr>
            <a:r>
              <a:rPr lang="en-US" sz="2400" dirty="0"/>
              <a:t>With artificial seasoning, the moisture content of the wood can be reduced to any </a:t>
            </a:r>
            <a:r>
              <a:rPr lang="en-US" sz="2400" b="1" dirty="0"/>
              <a:t>desired level </a:t>
            </a:r>
            <a:r>
              <a:rPr lang="en-US" sz="2400" dirty="0"/>
              <a:t>and the timber produced is less liable to insect and fungi attacks. </a:t>
            </a:r>
            <a:r>
              <a:rPr lang="en-US" sz="2400" dirty="0"/>
              <a:t>The various methods of artificial seasoning are</a:t>
            </a:r>
            <a:r>
              <a:rPr lang="en-US" sz="2400" dirty="0" smtClean="0"/>
              <a:t>:</a:t>
            </a:r>
            <a:endParaRPr lang="en-US" sz="2400" dirty="0"/>
          </a:p>
        </p:txBody>
      </p:sp>
      <p:sp>
        <p:nvSpPr>
          <p:cNvPr id="3" name="TextBox 2"/>
          <p:cNvSpPr txBox="1"/>
          <p:nvPr/>
        </p:nvSpPr>
        <p:spPr>
          <a:xfrm>
            <a:off x="344488" y="1850916"/>
            <a:ext cx="4392488" cy="4170372"/>
          </a:xfrm>
          <a:prstGeom prst="rect">
            <a:avLst/>
          </a:prstGeom>
          <a:noFill/>
        </p:spPr>
        <p:txBody>
          <a:bodyPr wrap="square" rtlCol="0">
            <a:spAutoFit/>
          </a:bodyPr>
          <a:lstStyle/>
          <a:p>
            <a:pPr algn="just">
              <a:spcAft>
                <a:spcPts val="600"/>
              </a:spcAft>
              <a:defRPr/>
            </a:pPr>
            <a:r>
              <a:rPr lang="en-US" sz="2000" b="1" dirty="0" smtClean="0"/>
              <a:t>Boiling</a:t>
            </a:r>
            <a:r>
              <a:rPr lang="en-US" sz="2000" dirty="0"/>
              <a:t>: The timber is </a:t>
            </a:r>
            <a:r>
              <a:rPr lang="en-US" sz="2000" dirty="0" smtClean="0"/>
              <a:t>soak up </a:t>
            </a:r>
            <a:r>
              <a:rPr lang="en-US" sz="2000" dirty="0"/>
              <a:t>in water and water is then boiled for about 3 – 4 hours. </a:t>
            </a:r>
            <a:r>
              <a:rPr lang="en-US" sz="2000" dirty="0"/>
              <a:t>It is then </a:t>
            </a:r>
            <a:r>
              <a:rPr lang="en-US" sz="2000" b="1" dirty="0"/>
              <a:t>dried very slowly under a shed</a:t>
            </a:r>
            <a:r>
              <a:rPr lang="en-US" sz="2000" dirty="0"/>
              <a:t>. </a:t>
            </a:r>
            <a:r>
              <a:rPr lang="en-US" sz="2000" dirty="0"/>
              <a:t>The periods of seasoning and shrinkage are reduced by this </a:t>
            </a:r>
            <a:r>
              <a:rPr lang="en-US" sz="2000" dirty="0" smtClean="0"/>
              <a:t>method.</a:t>
            </a:r>
          </a:p>
          <a:p>
            <a:pPr algn="just">
              <a:spcAft>
                <a:spcPts val="600"/>
              </a:spcAft>
              <a:defRPr/>
            </a:pPr>
            <a:r>
              <a:rPr lang="en-US" sz="2000" b="1" dirty="0" smtClean="0"/>
              <a:t>Kiln </a:t>
            </a:r>
            <a:r>
              <a:rPr lang="en-US" sz="2000" b="1" dirty="0"/>
              <a:t>seasoning</a:t>
            </a:r>
            <a:r>
              <a:rPr lang="en-US" sz="2000" dirty="0"/>
              <a:t>: Quick method of drying timber to the required moisture content. Air is blown through the kiln, the temperature and humidity of the air being regulated to effect seasoning more rapidly than with natural seasoning and in a controlled manner to avoid damage to the timber</a:t>
            </a:r>
            <a:r>
              <a:rPr lang="en-US" sz="2000"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976" y="1910969"/>
            <a:ext cx="5025012" cy="393193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480" y="332656"/>
            <a:ext cx="5040560" cy="4708981"/>
          </a:xfrm>
          <a:prstGeom prst="rect">
            <a:avLst/>
          </a:prstGeom>
          <a:noFill/>
        </p:spPr>
        <p:txBody>
          <a:bodyPr wrap="square" rtlCol="0">
            <a:spAutoFit/>
          </a:bodyPr>
          <a:lstStyle/>
          <a:p>
            <a:pPr algn="just">
              <a:spcAft>
                <a:spcPts val="800"/>
              </a:spcAft>
              <a:defRPr/>
            </a:pPr>
            <a:r>
              <a:rPr lang="en-US" sz="2000" b="1" dirty="0" smtClean="0"/>
              <a:t>Chemical </a:t>
            </a:r>
            <a:r>
              <a:rPr lang="en-US" sz="2000" b="1" dirty="0"/>
              <a:t>seasoning</a:t>
            </a:r>
            <a:endParaRPr lang="en-US" sz="2000" dirty="0"/>
          </a:p>
          <a:p>
            <a:pPr algn="just">
              <a:spcAft>
                <a:spcPts val="800"/>
              </a:spcAft>
              <a:defRPr/>
            </a:pPr>
            <a:r>
              <a:rPr lang="en-US" sz="2000" dirty="0"/>
              <a:t>Also known as salt seasoning. The timber is immersed in a solution of a suitable salt. It is then taken out and seasoned by air seasoning</a:t>
            </a:r>
            <a:r>
              <a:rPr lang="en-US" sz="2000" dirty="0" smtClean="0"/>
              <a:t>.</a:t>
            </a:r>
          </a:p>
          <a:p>
            <a:pPr algn="just">
              <a:spcAft>
                <a:spcPts val="800"/>
              </a:spcAft>
              <a:defRPr/>
            </a:pPr>
            <a:r>
              <a:rPr lang="en-US" sz="2000" b="1" dirty="0"/>
              <a:t>Water seasoning</a:t>
            </a:r>
            <a:r>
              <a:rPr lang="en-US" sz="2000" dirty="0"/>
              <a:t>:</a:t>
            </a:r>
          </a:p>
          <a:p>
            <a:pPr algn="just">
              <a:spcAft>
                <a:spcPts val="800"/>
              </a:spcAft>
              <a:defRPr/>
            </a:pPr>
            <a:r>
              <a:rPr lang="en-US" sz="2000" dirty="0"/>
              <a:t>The timber is cut into pieces of suitable sizes and immersed wholly in water, preferably in the running water of a stream. The timber is taken out after a period of 2 – 4 weeks. During this period, the sap contained in the timber is washed away by water.  The timber is then allowed to dry under a shed. This is done to dry out the water that has replaced the sap in the timber and season it completely</a:t>
            </a:r>
            <a:r>
              <a:rPr lang="en-US" sz="2000" dirty="0" smtClean="0"/>
              <a:t>.</a:t>
            </a:r>
            <a:endParaRPr lang="en-US" sz="2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24" t="2303" r="1724" b="2463"/>
          <a:stretch/>
        </p:blipFill>
        <p:spPr>
          <a:xfrm>
            <a:off x="5529065" y="393895"/>
            <a:ext cx="4032448" cy="25310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64" y="3429000"/>
            <a:ext cx="4047787" cy="2736304"/>
          </a:xfrm>
          <a:prstGeom prst="rect">
            <a:avLst/>
          </a:prstGeom>
        </p:spPr>
      </p:pic>
    </p:spTree>
    <p:extLst>
      <p:ext uri="{BB962C8B-B14F-4D97-AF65-F5344CB8AC3E}">
        <p14:creationId xmlns:p14="http://schemas.microsoft.com/office/powerpoint/2010/main" val="1546323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332656"/>
            <a:ext cx="9217024" cy="4247317"/>
          </a:xfrm>
          <a:prstGeom prst="rect">
            <a:avLst/>
          </a:prstGeom>
        </p:spPr>
        <p:txBody>
          <a:bodyPr wrap="square">
            <a:spAutoFit/>
          </a:bodyPr>
          <a:lstStyle/>
          <a:p>
            <a:r>
              <a:rPr lang="en-US" b="1" dirty="0">
                <a:solidFill>
                  <a:srgbClr val="000000"/>
                </a:solidFill>
                <a:latin typeface="Arial" panose="020B0604020202020204" pitchFamily="34" charset="0"/>
              </a:rPr>
              <a:t>Types and properties of </a:t>
            </a:r>
            <a:r>
              <a:rPr lang="en-US" b="1" dirty="0" smtClean="0">
                <a:solidFill>
                  <a:srgbClr val="000000"/>
                </a:solidFill>
                <a:latin typeface="Arial" panose="020B0604020202020204" pitchFamily="34" charset="0"/>
              </a:rPr>
              <a:t>timbers</a:t>
            </a:r>
          </a:p>
          <a:p>
            <a:endParaRPr lang="en-US" b="1"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 Timber for building construction is divided into two categories: </a:t>
            </a:r>
            <a:endParaRPr lang="en-US" dirty="0" smtClean="0">
              <a:solidFill>
                <a:srgbClr val="000000"/>
              </a:solidFill>
              <a:latin typeface="Arial" panose="020B0604020202020204" pitchFamily="34" charset="0"/>
            </a:endParaRPr>
          </a:p>
          <a:p>
            <a:pPr marL="342900" indent="-342900">
              <a:buFont typeface="+mj-lt"/>
              <a:buAutoNum type="arabicPeriod"/>
            </a:pPr>
            <a:r>
              <a:rPr lang="en-US" dirty="0" smtClean="0">
                <a:solidFill>
                  <a:srgbClr val="000000"/>
                </a:solidFill>
                <a:latin typeface="Arial" panose="020B0604020202020204" pitchFamily="34" charset="0"/>
              </a:rPr>
              <a:t>primary and</a:t>
            </a:r>
          </a:p>
          <a:p>
            <a:pPr marL="342900" indent="-342900">
              <a:buFont typeface="+mj-lt"/>
              <a:buAutoNum type="arabicPeriod"/>
            </a:pPr>
            <a:r>
              <a:rPr lang="en-US" dirty="0" smtClean="0">
                <a:solidFill>
                  <a:srgbClr val="000000"/>
                </a:solidFill>
                <a:latin typeface="Arial" panose="020B0604020202020204" pitchFamily="34" charset="0"/>
              </a:rPr>
              <a:t>secondary </a:t>
            </a:r>
            <a:r>
              <a:rPr lang="en-US" dirty="0">
                <a:solidFill>
                  <a:srgbClr val="000000"/>
                </a:solidFill>
                <a:latin typeface="Arial" panose="020B0604020202020204" pitchFamily="34" charset="0"/>
              </a:rPr>
              <a:t>timber species.</a:t>
            </a: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a:t>
            </a:r>
            <a:r>
              <a:rPr lang="en-US" b="1" dirty="0">
                <a:solidFill>
                  <a:srgbClr val="000000"/>
                </a:solidFill>
                <a:latin typeface="Arial" panose="020B0604020202020204" pitchFamily="34" charset="0"/>
              </a:rPr>
              <a:t>Primary timbers </a:t>
            </a:r>
            <a:r>
              <a:rPr lang="en-US" dirty="0">
                <a:solidFill>
                  <a:srgbClr val="000000"/>
                </a:solidFill>
                <a:latin typeface="Arial" panose="020B0604020202020204" pitchFamily="34" charset="0"/>
              </a:rPr>
              <a:t>are generally </a:t>
            </a:r>
            <a:r>
              <a:rPr lang="en-US" b="1" dirty="0">
                <a:solidFill>
                  <a:srgbClr val="000000"/>
                </a:solidFill>
                <a:latin typeface="Arial" panose="020B0604020202020204" pitchFamily="34" charset="0"/>
              </a:rPr>
              <a:t>slow-grown, aesthetically appealing hardwoods </a:t>
            </a:r>
            <a:r>
              <a:rPr lang="en-US" dirty="0">
                <a:solidFill>
                  <a:srgbClr val="000000"/>
                </a:solidFill>
                <a:latin typeface="Arial" panose="020B0604020202020204" pitchFamily="34" charset="0"/>
              </a:rPr>
              <a:t>which have </a:t>
            </a:r>
            <a:r>
              <a:rPr lang="en-US" b="1" u="sng" dirty="0">
                <a:solidFill>
                  <a:srgbClr val="000000"/>
                </a:solidFill>
                <a:latin typeface="Arial" panose="020B0604020202020204" pitchFamily="34" charset="0"/>
              </a:rPr>
              <a:t>considerable natural resistance to biological attack, moisture movement and distortion</a:t>
            </a:r>
            <a:r>
              <a:rPr lang="en-US" dirty="0">
                <a:solidFill>
                  <a:srgbClr val="000000"/>
                </a:solidFill>
                <a:latin typeface="Arial" panose="020B0604020202020204" pitchFamily="34" charset="0"/>
              </a:rPr>
              <a:t>. As a result, they are expensive and in short supply.</a:t>
            </a: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a:t>
            </a:r>
            <a:r>
              <a:rPr lang="en-US" b="1" dirty="0">
                <a:solidFill>
                  <a:srgbClr val="000000"/>
                </a:solidFill>
                <a:latin typeface="Arial" panose="020B0604020202020204" pitchFamily="34" charset="0"/>
              </a:rPr>
              <a:t>Secondary timbers </a:t>
            </a:r>
            <a:r>
              <a:rPr lang="en-US" dirty="0">
                <a:solidFill>
                  <a:srgbClr val="000000"/>
                </a:solidFill>
                <a:latin typeface="Arial" panose="020B0604020202020204" pitchFamily="34" charset="0"/>
              </a:rPr>
              <a:t>are mainly </a:t>
            </a:r>
            <a:r>
              <a:rPr lang="en-US" b="1" dirty="0">
                <a:solidFill>
                  <a:srgbClr val="000000"/>
                </a:solidFill>
                <a:latin typeface="Arial" panose="020B0604020202020204" pitchFamily="34" charset="0"/>
              </a:rPr>
              <a:t>fast-grown species with low natural durability,</a:t>
            </a:r>
            <a:r>
              <a:rPr lang="en-US" dirty="0">
                <a:solidFill>
                  <a:srgbClr val="000000"/>
                </a:solidFill>
                <a:latin typeface="Arial" panose="020B0604020202020204" pitchFamily="34" charset="0"/>
              </a:rPr>
              <a:t> however, with </a:t>
            </a:r>
            <a:r>
              <a:rPr lang="en-US" b="1" u="sng" dirty="0">
                <a:solidFill>
                  <a:srgbClr val="000000"/>
                </a:solidFill>
                <a:latin typeface="Arial" panose="020B0604020202020204" pitchFamily="34" charset="0"/>
              </a:rPr>
              <a:t>appropriate seasoning and preservative treatment, their physical properties and durability can be greatly improved</a:t>
            </a:r>
            <a:r>
              <a:rPr lang="en-US" dirty="0">
                <a:solidFill>
                  <a:srgbClr val="000000"/>
                </a:solidFill>
                <a:latin typeface="Arial" panose="020B0604020202020204" pitchFamily="34" charset="0"/>
              </a:rPr>
              <a:t>. With the rising costs and diminishing supplies of primary timbers, the importance of using secondary species is rapidly increasing.</a:t>
            </a: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65679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8" y="44624"/>
            <a:ext cx="9361040" cy="6858000"/>
          </a:xfrm>
        </p:spPr>
        <p:txBody>
          <a:bodyPr>
            <a:noAutofit/>
          </a:bodyPr>
          <a:lstStyle/>
          <a:p>
            <a:pPr>
              <a:lnSpc>
                <a:spcPct val="100000"/>
              </a:lnSpc>
              <a:buNone/>
            </a:pPr>
            <a:r>
              <a:rPr lang="en-US" sz="2000" b="1" dirty="0"/>
              <a:t>DENSITY</a:t>
            </a:r>
          </a:p>
          <a:p>
            <a:pPr>
              <a:lnSpc>
                <a:spcPct val="100000"/>
              </a:lnSpc>
            </a:pPr>
            <a:r>
              <a:rPr lang="en-US" sz="2000" dirty="0"/>
              <a:t> Density of wood is defined as the mass or  weight per unit volume.</a:t>
            </a:r>
          </a:p>
          <a:p>
            <a:pPr>
              <a:lnSpc>
                <a:spcPct val="100000"/>
              </a:lnSpc>
            </a:pPr>
            <a:r>
              <a:rPr lang="en-US" sz="2000" dirty="0"/>
              <a:t> </a:t>
            </a:r>
            <a:r>
              <a:rPr lang="en-US" sz="2000" b="1" dirty="0"/>
              <a:t>Moisture in wood </a:t>
            </a:r>
            <a:r>
              <a:rPr lang="en-US" sz="2000" dirty="0"/>
              <a:t>has a very large </a:t>
            </a:r>
            <a:r>
              <a:rPr lang="en-US" sz="2000" b="1" dirty="0"/>
              <a:t>effect on  </a:t>
            </a:r>
            <a:r>
              <a:rPr lang="en-US" sz="2000" dirty="0"/>
              <a:t>the </a:t>
            </a:r>
            <a:r>
              <a:rPr lang="en-US" sz="2000" b="1" dirty="0"/>
              <a:t>specific gravity </a:t>
            </a:r>
            <a:r>
              <a:rPr lang="en-US" sz="2000" dirty="0"/>
              <a:t>as well as the </a:t>
            </a:r>
            <a:r>
              <a:rPr lang="en-US" sz="2000" b="1" dirty="0"/>
              <a:t>density. </a:t>
            </a:r>
          </a:p>
          <a:p>
            <a:pPr>
              <a:lnSpc>
                <a:spcPct val="100000"/>
              </a:lnSpc>
            </a:pPr>
            <a:r>
              <a:rPr lang="en-US" sz="2000" dirty="0"/>
              <a:t>Timbers of young tree has a very low density,  therefore reduced stresses used for such  material.</a:t>
            </a:r>
          </a:p>
          <a:p>
            <a:pPr>
              <a:lnSpc>
                <a:spcPct val="100000"/>
              </a:lnSpc>
            </a:pPr>
            <a:r>
              <a:rPr lang="en-US" sz="2000" dirty="0"/>
              <a:t> Weight of timber reduced by drying while  most strength properties are increased.</a:t>
            </a:r>
          </a:p>
          <a:p>
            <a:pPr>
              <a:lnSpc>
                <a:spcPct val="100000"/>
              </a:lnSpc>
            </a:pPr>
            <a:r>
              <a:rPr lang="en-US" sz="2000" dirty="0"/>
              <a:t>The higher the density, so the higher it’s  mechanical properties</a:t>
            </a:r>
            <a:r>
              <a:rPr lang="en-US" sz="2000" dirty="0" smtClean="0"/>
              <a:t>.</a:t>
            </a:r>
          </a:p>
          <a:p>
            <a:pPr>
              <a:lnSpc>
                <a:spcPct val="100000"/>
              </a:lnSpc>
              <a:buNone/>
            </a:pPr>
            <a:r>
              <a:rPr lang="en-US" sz="2000" b="1" dirty="0"/>
              <a:t>MOISTURE CONTENT</a:t>
            </a:r>
          </a:p>
          <a:p>
            <a:pPr>
              <a:lnSpc>
                <a:spcPct val="100000"/>
              </a:lnSpc>
            </a:pPr>
            <a:r>
              <a:rPr lang="en-US" sz="2000" dirty="0"/>
              <a:t> Moisture content  in a living tree varies with the species.</a:t>
            </a:r>
          </a:p>
          <a:p>
            <a:pPr>
              <a:lnSpc>
                <a:spcPct val="100000"/>
              </a:lnSpc>
            </a:pPr>
            <a:r>
              <a:rPr lang="en-US" sz="2000" dirty="0"/>
              <a:t>Even in the same species, variation in moisture content depends on the age &amp; size of the tree and its location.</a:t>
            </a:r>
          </a:p>
          <a:p>
            <a:pPr>
              <a:lnSpc>
                <a:spcPct val="100000"/>
              </a:lnSpc>
            </a:pPr>
            <a:r>
              <a:rPr lang="en-US" sz="2000" b="1" dirty="0" smtClean="0"/>
              <a:t>Strength </a:t>
            </a:r>
            <a:r>
              <a:rPr lang="en-US" sz="2000" b="1" dirty="0"/>
              <a:t>of wood increase as the moisture  content decreases</a:t>
            </a:r>
          </a:p>
          <a:p>
            <a:pPr>
              <a:lnSpc>
                <a:spcPct val="100000"/>
              </a:lnSpc>
            </a:pPr>
            <a:r>
              <a:rPr lang="en-US" sz="2000" dirty="0"/>
              <a:t>Moisture content is determined by </a:t>
            </a:r>
            <a:r>
              <a:rPr lang="en-US" sz="2000" b="1" dirty="0"/>
              <a:t>oven-dry method </a:t>
            </a:r>
            <a:r>
              <a:rPr lang="en-US" sz="2000" dirty="0"/>
              <a:t>or by </a:t>
            </a:r>
            <a:r>
              <a:rPr lang="en-US" sz="2000" b="1" dirty="0"/>
              <a:t>electric moisture-meter method</a:t>
            </a:r>
          </a:p>
          <a:p>
            <a:pPr>
              <a:lnSpc>
                <a:spcPct val="100000"/>
              </a:lnSpc>
            </a:pPr>
            <a:r>
              <a:rPr lang="en-US" sz="2000" dirty="0"/>
              <a:t>Drying of timber from the green condition to cut as constructional usable,  18% moisture content will cause shrinkage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314" y="71415"/>
            <a:ext cx="8929718" cy="5702587"/>
          </a:xfrm>
          <a:prstGeom prst="rect">
            <a:avLst/>
          </a:prstGeom>
          <a:noFill/>
        </p:spPr>
        <p:txBody>
          <a:bodyPr wrap="square" rtlCol="0">
            <a:spAutoFit/>
          </a:bodyPr>
          <a:lstStyle/>
          <a:p>
            <a:pPr>
              <a:lnSpc>
                <a:spcPct val="114000"/>
              </a:lnSpc>
              <a:spcAft>
                <a:spcPts val="800"/>
              </a:spcAft>
            </a:pPr>
            <a:r>
              <a:rPr lang="en-US" sz="2000" b="1" dirty="0"/>
              <a:t>Advantages of using Timber</a:t>
            </a:r>
          </a:p>
          <a:p>
            <a:pPr marL="457200" indent="-457200">
              <a:lnSpc>
                <a:spcPct val="114000"/>
              </a:lnSpc>
              <a:spcAft>
                <a:spcPts val="800"/>
              </a:spcAft>
              <a:buAutoNum type="arabicPeriod"/>
            </a:pPr>
            <a:r>
              <a:rPr lang="en-US" sz="2000" dirty="0"/>
              <a:t>Many varieties of timber have surface patterns with infinite variations in grain, texture and colour.</a:t>
            </a:r>
          </a:p>
          <a:p>
            <a:pPr marL="457200" indent="-457200">
              <a:lnSpc>
                <a:spcPct val="114000"/>
              </a:lnSpc>
              <a:spcAft>
                <a:spcPts val="800"/>
              </a:spcAft>
              <a:buAutoNum type="arabicPeriod"/>
            </a:pPr>
            <a:r>
              <a:rPr lang="en-US" sz="2000" dirty="0"/>
              <a:t>Lightweight material, easy to cut, shape and join with nails, screws, bolts etc. or can be fastened with adhesives</a:t>
            </a:r>
          </a:p>
          <a:p>
            <a:pPr marL="457200" indent="-457200">
              <a:lnSpc>
                <a:spcPct val="114000"/>
              </a:lnSpc>
              <a:spcAft>
                <a:spcPts val="800"/>
              </a:spcAft>
              <a:buAutoNum type="arabicPeriod"/>
            </a:pPr>
            <a:r>
              <a:rPr lang="en-US" sz="2000" dirty="0"/>
              <a:t>It has favorable weight to strength and weight to modulus of elasticity ratio, which makes it usable as a structural material.</a:t>
            </a:r>
          </a:p>
          <a:p>
            <a:pPr marL="457200" indent="-457200">
              <a:lnSpc>
                <a:spcPct val="114000"/>
              </a:lnSpc>
              <a:spcAft>
                <a:spcPts val="800"/>
              </a:spcAft>
              <a:buAutoNum type="arabicPeriod"/>
            </a:pPr>
            <a:r>
              <a:rPr lang="en-US" sz="2000" dirty="0"/>
              <a:t>Timber burns only at temperatures of about 350°C . The resistance of timber to damage by fire varies enormously and depends on the size of timber and sort of wood from which it was cut. </a:t>
            </a:r>
          </a:p>
          <a:p>
            <a:pPr marL="457200" indent="-457200">
              <a:lnSpc>
                <a:spcPct val="114000"/>
              </a:lnSpc>
              <a:spcAft>
                <a:spcPts val="800"/>
              </a:spcAft>
              <a:buAutoNum type="arabicPeriod"/>
            </a:pPr>
            <a:r>
              <a:rPr lang="en-US" sz="2000" dirty="0"/>
              <a:t>Timber is a durable material, in case of possibility of an attack, timber can be made to last by applying fungicides and insecticides.</a:t>
            </a:r>
          </a:p>
          <a:p>
            <a:pPr marL="457200" indent="-457200">
              <a:lnSpc>
                <a:spcPct val="114000"/>
              </a:lnSpc>
              <a:spcAft>
                <a:spcPts val="800"/>
              </a:spcAft>
              <a:buAutoNum type="arabicPeriod"/>
            </a:pPr>
            <a:r>
              <a:rPr lang="en-US" sz="2000" dirty="0"/>
              <a:t>Timber is a renewable material.</a:t>
            </a:r>
          </a:p>
          <a:p>
            <a:pPr>
              <a:lnSpc>
                <a:spcPct val="114000"/>
              </a:lnSpc>
              <a:spcAft>
                <a:spcPts val="800"/>
              </a:spcAft>
            </a:pPr>
            <a:endParaRPr lang="en-IN"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1038" y="-200819"/>
            <a:ext cx="8543925" cy="1325563"/>
          </a:xfrm>
        </p:spPr>
        <p:txBody>
          <a:bodyPr>
            <a:normAutofit/>
          </a:bodyPr>
          <a:lstStyle/>
          <a:p>
            <a:pPr>
              <a:defRPr/>
            </a:pPr>
            <a:r>
              <a:rPr lang="en-US" sz="2400" b="1" dirty="0"/>
              <a:t>Joinery</a:t>
            </a:r>
          </a:p>
        </p:txBody>
      </p:sp>
      <p:sp>
        <p:nvSpPr>
          <p:cNvPr id="23555" name="Rectangle 3"/>
          <p:cNvSpPr>
            <a:spLocks noGrp="1" noChangeArrowheads="1"/>
          </p:cNvSpPr>
          <p:nvPr>
            <p:ph idx="1"/>
          </p:nvPr>
        </p:nvSpPr>
        <p:spPr>
          <a:xfrm>
            <a:off x="681038" y="980728"/>
            <a:ext cx="8952482" cy="4351338"/>
          </a:xfrm>
        </p:spPr>
        <p:txBody>
          <a:bodyPr>
            <a:normAutofit/>
          </a:bodyPr>
          <a:lstStyle/>
          <a:p>
            <a:pPr eaLnBrk="1" hangingPunct="1"/>
            <a:r>
              <a:rPr lang="en-US" sz="2000" dirty="0"/>
              <a:t>The process of </a:t>
            </a:r>
            <a:r>
              <a:rPr lang="en-US" sz="2000" i="1" dirty="0"/>
              <a:t>connecting or joining two pieces of wood together</a:t>
            </a:r>
            <a:r>
              <a:rPr lang="en-US" sz="2000" dirty="0"/>
              <a:t> through the use of various forms of wood joints. </a:t>
            </a:r>
          </a:p>
          <a:p>
            <a:pPr eaLnBrk="1" hangingPunct="1"/>
            <a:r>
              <a:rPr lang="en-US" sz="2000" dirty="0"/>
              <a:t>In basic materials processing, common forms of joinery include dovetail joints, mortise-and-</a:t>
            </a:r>
            <a:r>
              <a:rPr lang="en-US" sz="2000" dirty="0" err="1"/>
              <a:t>tenon</a:t>
            </a:r>
            <a:r>
              <a:rPr lang="en-US" sz="2000" dirty="0"/>
              <a:t> joints, biscuit joints, lap joints, and spline joints.</a:t>
            </a:r>
          </a:p>
        </p:txBody>
      </p:sp>
      <p:pic>
        <p:nvPicPr>
          <p:cNvPr id="23556" name="Picture 4" descr="rabbet"/>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457056" y="2492895"/>
            <a:ext cx="4160546" cy="38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ortise&amp;tenon"/>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76536" y="2660436"/>
            <a:ext cx="4509342" cy="364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928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1038" y="-243408"/>
            <a:ext cx="8543925" cy="1325563"/>
          </a:xfrm>
        </p:spPr>
        <p:txBody>
          <a:bodyPr>
            <a:normAutofit/>
          </a:bodyPr>
          <a:lstStyle/>
          <a:p>
            <a:pPr>
              <a:defRPr/>
            </a:pPr>
            <a:r>
              <a:rPr lang="en-US" sz="2400" b="1" dirty="0" smtClean="0">
                <a:solidFill>
                  <a:schemeClr val="tx1"/>
                </a:solidFill>
              </a:rPr>
              <a:t>Joinery - Butt </a:t>
            </a:r>
            <a:r>
              <a:rPr lang="en-US" sz="2400" b="1" dirty="0" smtClean="0">
                <a:solidFill>
                  <a:schemeClr val="tx1"/>
                </a:solidFill>
              </a:rPr>
              <a:t>Joint</a:t>
            </a:r>
          </a:p>
        </p:txBody>
      </p:sp>
      <p:sp>
        <p:nvSpPr>
          <p:cNvPr id="24579" name="Rectangle 3"/>
          <p:cNvSpPr>
            <a:spLocks noGrp="1" noChangeArrowheads="1"/>
          </p:cNvSpPr>
          <p:nvPr>
            <p:ph idx="1"/>
          </p:nvPr>
        </p:nvSpPr>
        <p:spPr>
          <a:xfrm>
            <a:off x="560512" y="1050965"/>
            <a:ext cx="4598988" cy="4525963"/>
          </a:xfrm>
        </p:spPr>
        <p:txBody>
          <a:bodyPr>
            <a:normAutofit/>
          </a:bodyPr>
          <a:lstStyle/>
          <a:p>
            <a:pPr eaLnBrk="1" hangingPunct="1"/>
            <a:r>
              <a:rPr lang="en-US" sz="2000" dirty="0"/>
              <a:t>An easy but often weak technique for joining two boards together simply by gluing and pressing two flat surfaces together.</a:t>
            </a:r>
          </a:p>
          <a:p>
            <a:pPr eaLnBrk="1" hangingPunct="1"/>
            <a:endParaRPr lang="en-US" sz="2000" dirty="0"/>
          </a:p>
          <a:p>
            <a:pPr eaLnBrk="1" hangingPunct="1"/>
            <a:r>
              <a:rPr lang="en-US" sz="2000" dirty="0"/>
              <a:t>Typically made by gluing an end to an adjoining flat surface.</a:t>
            </a: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938" y="260648"/>
            <a:ext cx="3749674" cy="642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5826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553" y="1124744"/>
            <a:ext cx="8280920" cy="1446550"/>
          </a:xfrm>
          <a:prstGeom prst="rect">
            <a:avLst/>
          </a:prstGeom>
          <a:noFill/>
        </p:spPr>
        <p:txBody>
          <a:bodyPr wrap="square" rtlCol="0">
            <a:spAutoFit/>
          </a:bodyPr>
          <a:lstStyle/>
          <a:p>
            <a:pPr algn="ctr"/>
            <a:r>
              <a:rPr lang="en-US" sz="4400" dirty="0" smtClean="0"/>
              <a:t>What is difference between </a:t>
            </a:r>
            <a:r>
              <a:rPr lang="en-US" sz="4400" b="1" dirty="0" smtClean="0"/>
              <a:t>Wood</a:t>
            </a:r>
            <a:r>
              <a:rPr lang="en-US" sz="4400" dirty="0" smtClean="0"/>
              <a:t> and </a:t>
            </a:r>
            <a:r>
              <a:rPr lang="en-US" sz="4400" b="1" dirty="0" smtClean="0"/>
              <a:t>Timber</a:t>
            </a:r>
            <a:r>
              <a:rPr lang="en-US" sz="4400" dirty="0" smtClean="0"/>
              <a:t>..???</a:t>
            </a:r>
            <a:endParaRPr lang="en-US" sz="4400" dirty="0"/>
          </a:p>
        </p:txBody>
      </p:sp>
    </p:spTree>
    <p:extLst>
      <p:ext uri="{BB962C8B-B14F-4D97-AF65-F5344CB8AC3E}">
        <p14:creationId xmlns:p14="http://schemas.microsoft.com/office/powerpoint/2010/main" val="1984967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60513" y="836712"/>
            <a:ext cx="4248472" cy="4525963"/>
          </a:xfrm>
        </p:spPr>
        <p:txBody>
          <a:bodyPr>
            <a:normAutofit/>
          </a:bodyPr>
          <a:lstStyle/>
          <a:p>
            <a:pPr eaLnBrk="1" hangingPunct="1"/>
            <a:r>
              <a:rPr lang="en-US" sz="2000" dirty="0"/>
              <a:t>A butt joint that is reinforced with football- or </a:t>
            </a:r>
            <a:r>
              <a:rPr lang="en-US" sz="2000" dirty="0" err="1" smtClean="0"/>
              <a:t>ovel</a:t>
            </a:r>
            <a:r>
              <a:rPr lang="en-US" sz="2000" dirty="0" smtClean="0"/>
              <a:t>-shaped </a:t>
            </a:r>
            <a:r>
              <a:rPr lang="en-US" sz="2000" dirty="0"/>
              <a:t>wooden "biscuits." </a:t>
            </a:r>
          </a:p>
          <a:p>
            <a:pPr eaLnBrk="1" hangingPunct="1"/>
            <a:r>
              <a:rPr lang="en-US" sz="2000" dirty="0"/>
              <a:t>Biscuits are usually made from compressed wood, frequently birch wood.</a:t>
            </a:r>
          </a:p>
          <a:p>
            <a:pPr eaLnBrk="1" hangingPunct="1"/>
            <a:r>
              <a:rPr lang="en-US" sz="2000" dirty="0"/>
              <a:t>When the biscuit comes into contact with glue in the biscuit slot, it swells thus creating a tighter joint.</a:t>
            </a:r>
          </a:p>
          <a:p>
            <a:pPr eaLnBrk="1" hangingPunct="1"/>
            <a:r>
              <a:rPr lang="en-US" sz="2000" dirty="0"/>
              <a:t>Sometimes called a plate joint.</a:t>
            </a:r>
          </a:p>
        </p:txBody>
      </p:sp>
      <p:pic>
        <p:nvPicPr>
          <p:cNvPr id="256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985" y="620688"/>
            <a:ext cx="4832307"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Biscuit Joint</a:t>
            </a:r>
            <a:endParaRPr lang="en-US" sz="2400" b="1" dirty="0" smtClean="0"/>
          </a:p>
        </p:txBody>
      </p:sp>
    </p:spTree>
    <p:extLst>
      <p:ext uri="{BB962C8B-B14F-4D97-AF65-F5344CB8AC3E}">
        <p14:creationId xmlns:p14="http://schemas.microsoft.com/office/powerpoint/2010/main" val="17328188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81038" y="927580"/>
            <a:ext cx="3754760" cy="4525963"/>
          </a:xfrm>
        </p:spPr>
        <p:txBody>
          <a:bodyPr/>
          <a:lstStyle/>
          <a:p>
            <a:pPr eaLnBrk="1" hangingPunct="1"/>
            <a:r>
              <a:rPr lang="en-US" sz="2200" dirty="0"/>
              <a:t>A joint where one piece is grooved to receive the piece which forms the other part of the joint.</a:t>
            </a:r>
          </a:p>
          <a:p>
            <a:pPr eaLnBrk="1" hangingPunct="1">
              <a:buFontTx/>
              <a:buNone/>
            </a:pPr>
            <a:endParaRPr lang="en-US" sz="2200" dirty="0"/>
          </a:p>
          <a:p>
            <a:pPr eaLnBrk="1" hangingPunct="1">
              <a:lnSpc>
                <a:spcPct val="90000"/>
              </a:lnSpc>
            </a:pPr>
            <a:r>
              <a:rPr lang="en-US" sz="2000" i="1" dirty="0"/>
              <a:t>Dado (definition)</a:t>
            </a:r>
          </a:p>
          <a:p>
            <a:pPr lvl="1" eaLnBrk="1" hangingPunct="1">
              <a:lnSpc>
                <a:spcPct val="90000"/>
              </a:lnSpc>
            </a:pPr>
            <a:r>
              <a:rPr lang="en-US" sz="1800" i="1" dirty="0"/>
              <a:t>A groove which is cut across the grain to receive the butt end or edge of a second piece.</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968" y="927580"/>
            <a:ext cx="4944718" cy="52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Dado Joint</a:t>
            </a:r>
            <a:endParaRPr lang="en-US" sz="2400" b="1" dirty="0" smtClean="0"/>
          </a:p>
        </p:txBody>
      </p:sp>
    </p:spTree>
    <p:extLst>
      <p:ext uri="{BB962C8B-B14F-4D97-AF65-F5344CB8AC3E}">
        <p14:creationId xmlns:p14="http://schemas.microsoft.com/office/powerpoint/2010/main" val="40395485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88504" y="975518"/>
            <a:ext cx="3960440" cy="4525963"/>
          </a:xfrm>
        </p:spPr>
        <p:txBody>
          <a:bodyPr>
            <a:normAutofit/>
          </a:bodyPr>
          <a:lstStyle/>
          <a:p>
            <a:pPr eaLnBrk="1" hangingPunct="1">
              <a:lnSpc>
                <a:spcPct val="90000"/>
              </a:lnSpc>
            </a:pPr>
            <a:r>
              <a:rPr lang="en-US" sz="2200" dirty="0"/>
              <a:t>Joining two boards in which alternating slots (or tails) and protrusions (or pins), each resembling in shape the v-shaped outline of a bird's tail, are snugly fitted together, thus increasing the gluing area.</a:t>
            </a:r>
          </a:p>
          <a:p>
            <a:pPr eaLnBrk="1" hangingPunct="1">
              <a:lnSpc>
                <a:spcPct val="90000"/>
              </a:lnSpc>
            </a:pPr>
            <a:r>
              <a:rPr lang="en-US" sz="2200" dirty="0"/>
              <a:t>Produces a joint that, even without glue, can be difficult to pull apart.</a:t>
            </a:r>
          </a:p>
          <a:p>
            <a:pPr eaLnBrk="1" hangingPunct="1">
              <a:lnSpc>
                <a:spcPct val="90000"/>
              </a:lnSpc>
            </a:pPr>
            <a:r>
              <a:rPr lang="en-US" sz="2200" dirty="0"/>
              <a:t>Regarded as one of the strongest and most reliable forms of wood joinery.</a:t>
            </a:r>
          </a:p>
        </p:txBody>
      </p:sp>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531" y="166721"/>
            <a:ext cx="3888432" cy="62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Dovetail Joint</a:t>
            </a:r>
            <a:endParaRPr lang="en-US" sz="2400" b="1" dirty="0" smtClean="0"/>
          </a:p>
        </p:txBody>
      </p:sp>
    </p:spTree>
    <p:extLst>
      <p:ext uri="{BB962C8B-B14F-4D97-AF65-F5344CB8AC3E}">
        <p14:creationId xmlns:p14="http://schemas.microsoft.com/office/powerpoint/2010/main" val="28825031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838200" y="1600201"/>
            <a:ext cx="3754760" cy="4525963"/>
          </a:xfrm>
        </p:spPr>
        <p:txBody>
          <a:bodyPr/>
          <a:lstStyle/>
          <a:p>
            <a:pPr eaLnBrk="1" hangingPunct="1"/>
            <a:r>
              <a:rPr lang="en-US" sz="2200" b="1" dirty="0"/>
              <a:t>A joint where one piece of wood is crossed over another.</a:t>
            </a: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088" y="260648"/>
            <a:ext cx="3622552" cy="66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Lap Joint</a:t>
            </a:r>
            <a:endParaRPr lang="en-US" sz="2400" b="1" dirty="0" smtClean="0"/>
          </a:p>
        </p:txBody>
      </p:sp>
    </p:spTree>
    <p:extLst>
      <p:ext uri="{BB962C8B-B14F-4D97-AF65-F5344CB8AC3E}">
        <p14:creationId xmlns:p14="http://schemas.microsoft.com/office/powerpoint/2010/main" val="25961869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38200" y="1600201"/>
            <a:ext cx="3826768" cy="4525963"/>
          </a:xfrm>
        </p:spPr>
        <p:txBody>
          <a:bodyPr/>
          <a:lstStyle/>
          <a:p>
            <a:pPr eaLnBrk="1" hangingPunct="1"/>
            <a:r>
              <a:rPr lang="en-US" sz="2200"/>
              <a:t>The woodworking joint created when two boards are cut at an angle to one another.</a:t>
            </a:r>
          </a:p>
          <a:p>
            <a:pPr eaLnBrk="1" hangingPunct="1"/>
            <a:endParaRPr lang="en-US" sz="2200" dirty="0"/>
          </a:p>
          <a:p>
            <a:pPr eaLnBrk="1" hangingPunct="1"/>
            <a:r>
              <a:rPr lang="en-US" sz="2200" dirty="0"/>
              <a:t>The most common miter joint is the 45-degree miter such as the cuts used to build square or rectangular picture frames.</a:t>
            </a:r>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48" y="908720"/>
            <a:ext cx="4093230" cy="561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Miter Joint</a:t>
            </a:r>
            <a:endParaRPr lang="en-US" sz="2400" b="1" dirty="0" smtClean="0"/>
          </a:p>
        </p:txBody>
      </p:sp>
    </p:spTree>
    <p:extLst>
      <p:ext uri="{BB962C8B-B14F-4D97-AF65-F5344CB8AC3E}">
        <p14:creationId xmlns:p14="http://schemas.microsoft.com/office/powerpoint/2010/main" val="2138377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81038" y="1049298"/>
            <a:ext cx="4055938" cy="4525963"/>
          </a:xfrm>
        </p:spPr>
        <p:txBody>
          <a:bodyPr>
            <a:normAutofit/>
          </a:bodyPr>
          <a:lstStyle/>
          <a:p>
            <a:pPr eaLnBrk="1" hangingPunct="1">
              <a:lnSpc>
                <a:spcPct val="90000"/>
              </a:lnSpc>
            </a:pPr>
            <a:r>
              <a:rPr lang="en-US" sz="2000" dirty="0"/>
              <a:t>A joinery technique where the cut end (</a:t>
            </a:r>
            <a:r>
              <a:rPr lang="en-US" sz="2000" dirty="0" err="1"/>
              <a:t>tenon</a:t>
            </a:r>
            <a:r>
              <a:rPr lang="en-US" sz="2000" dirty="0"/>
              <a:t>) from one board fits into the matching opening (mortise) of another.</a:t>
            </a:r>
            <a:br>
              <a:rPr lang="en-US" sz="2000" dirty="0"/>
            </a:br>
            <a:endParaRPr lang="en-US" sz="1400" dirty="0"/>
          </a:p>
          <a:p>
            <a:pPr eaLnBrk="1" hangingPunct="1">
              <a:lnSpc>
                <a:spcPct val="90000"/>
              </a:lnSpc>
            </a:pPr>
            <a:r>
              <a:rPr lang="en-US" sz="1400" i="1" dirty="0"/>
              <a:t>Mortise (definition)</a:t>
            </a:r>
          </a:p>
          <a:p>
            <a:pPr lvl="1" eaLnBrk="1" hangingPunct="1">
              <a:lnSpc>
                <a:spcPct val="90000"/>
              </a:lnSpc>
            </a:pPr>
            <a:r>
              <a:rPr lang="en-US" sz="1400" i="1" dirty="0"/>
              <a:t>An opening chiseled, drilled or routed into a board to receive the end of an intersecting board.</a:t>
            </a:r>
          </a:p>
          <a:p>
            <a:pPr lvl="1" eaLnBrk="1" hangingPunct="1">
              <a:lnSpc>
                <a:spcPct val="90000"/>
              </a:lnSpc>
            </a:pPr>
            <a:r>
              <a:rPr lang="en-US" sz="1400" i="1" dirty="0"/>
              <a:t>The opening or socket that receives the </a:t>
            </a:r>
            <a:r>
              <a:rPr lang="en-US" sz="1400" i="1" dirty="0" err="1"/>
              <a:t>tenon</a:t>
            </a:r>
            <a:r>
              <a:rPr lang="en-US" sz="1400" i="1" dirty="0"/>
              <a:t> in the classic woodworker's mortise-and-</a:t>
            </a:r>
            <a:r>
              <a:rPr lang="en-US" sz="1400" i="1" dirty="0" err="1"/>
              <a:t>tenon</a:t>
            </a:r>
            <a:r>
              <a:rPr lang="en-US" sz="1400" i="1" dirty="0"/>
              <a:t> joint</a:t>
            </a:r>
            <a:r>
              <a:rPr lang="en-US" sz="1400" i="1" dirty="0" smtClean="0"/>
              <a:t>.</a:t>
            </a:r>
            <a:r>
              <a:rPr lang="en-US" sz="1400" i="1" dirty="0"/>
              <a:t/>
            </a:r>
            <a:br>
              <a:rPr lang="en-US" sz="1400" i="1" dirty="0"/>
            </a:br>
            <a:endParaRPr lang="en-US" sz="1000" i="1" dirty="0"/>
          </a:p>
          <a:p>
            <a:pPr eaLnBrk="1" hangingPunct="1">
              <a:lnSpc>
                <a:spcPct val="90000"/>
              </a:lnSpc>
            </a:pPr>
            <a:r>
              <a:rPr lang="en-US" sz="1400" i="1" dirty="0" err="1"/>
              <a:t>Tenon</a:t>
            </a:r>
            <a:r>
              <a:rPr lang="en-US" sz="1400" i="1" dirty="0"/>
              <a:t> (definition)</a:t>
            </a:r>
            <a:endParaRPr lang="en-US" sz="1600" i="1" dirty="0"/>
          </a:p>
          <a:p>
            <a:pPr lvl="1" eaLnBrk="1" hangingPunct="1">
              <a:lnSpc>
                <a:spcPct val="90000"/>
              </a:lnSpc>
            </a:pPr>
            <a:r>
              <a:rPr lang="en-US" sz="1400" i="1" dirty="0"/>
              <a:t>The end of a board, cut to a specific size and shape, that is inserted into the mortise, or opening, in a second board</a:t>
            </a:r>
            <a:r>
              <a:rPr lang="en-US" sz="1400" i="1" dirty="0" smtClean="0"/>
              <a:t>.</a:t>
            </a:r>
            <a:endParaRPr lang="en-US" sz="1400" i="1" dirty="0"/>
          </a:p>
        </p:txBody>
      </p:sp>
      <p:pic>
        <p:nvPicPr>
          <p:cNvPr id="3072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571" b="2051"/>
          <a:stretch/>
        </p:blipFill>
        <p:spPr bwMode="auto">
          <a:xfrm>
            <a:off x="5385048" y="44624"/>
            <a:ext cx="3210501" cy="676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Mortise-and-</a:t>
            </a:r>
            <a:r>
              <a:rPr lang="en-US" sz="2400" b="1" dirty="0" err="1"/>
              <a:t>Tenon</a:t>
            </a:r>
            <a:r>
              <a:rPr lang="en-US" sz="2400" b="1" dirty="0"/>
              <a:t> Joint</a:t>
            </a:r>
            <a:endParaRPr lang="en-US" sz="2400" b="1" dirty="0" smtClean="0"/>
          </a:p>
        </p:txBody>
      </p:sp>
    </p:spTree>
    <p:extLst>
      <p:ext uri="{BB962C8B-B14F-4D97-AF65-F5344CB8AC3E}">
        <p14:creationId xmlns:p14="http://schemas.microsoft.com/office/powerpoint/2010/main" val="33808618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70036" y="1124744"/>
            <a:ext cx="4094932" cy="4525963"/>
          </a:xfrm>
        </p:spPr>
        <p:txBody>
          <a:bodyPr/>
          <a:lstStyle/>
          <a:p>
            <a:pPr eaLnBrk="1" hangingPunct="1"/>
            <a:r>
              <a:rPr lang="en-US" sz="2200" dirty="0"/>
              <a:t>A joinery technique where an “L” groove across the end of the edge of one piece of wood fits into a edge or end of another board with an “L” groove.</a:t>
            </a:r>
          </a:p>
          <a:p>
            <a:pPr eaLnBrk="1" hangingPunct="1"/>
            <a:endParaRPr lang="en-US" sz="2200" dirty="0"/>
          </a:p>
          <a:p>
            <a:pPr eaLnBrk="1" hangingPunct="1">
              <a:lnSpc>
                <a:spcPct val="90000"/>
              </a:lnSpc>
            </a:pPr>
            <a:r>
              <a:rPr lang="en-US" sz="2000" i="1" dirty="0"/>
              <a:t>Rabbet (definition)</a:t>
            </a:r>
          </a:p>
          <a:p>
            <a:pPr lvl="1" eaLnBrk="1" hangingPunct="1">
              <a:lnSpc>
                <a:spcPct val="90000"/>
              </a:lnSpc>
            </a:pPr>
            <a:r>
              <a:rPr lang="en-US" sz="1800" i="1" dirty="0"/>
              <a:t>A rectangular, stepped recess cut along the edge of a section of wood. (May be used as a verb or noun.)</a:t>
            </a:r>
            <a:endParaRPr lang="en-US" sz="2000" dirty="0"/>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976" y="1052884"/>
            <a:ext cx="5021115" cy="459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Rabbet Joint</a:t>
            </a:r>
            <a:endParaRPr lang="en-US" sz="2400" b="1" dirty="0" smtClean="0"/>
          </a:p>
        </p:txBody>
      </p:sp>
    </p:spTree>
    <p:extLst>
      <p:ext uri="{BB962C8B-B14F-4D97-AF65-F5344CB8AC3E}">
        <p14:creationId xmlns:p14="http://schemas.microsoft.com/office/powerpoint/2010/main" val="28424201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560512" y="908720"/>
            <a:ext cx="8386763" cy="4525963"/>
          </a:xfrm>
        </p:spPr>
        <p:txBody>
          <a:bodyPr/>
          <a:lstStyle/>
          <a:p>
            <a:pPr eaLnBrk="1" hangingPunct="1"/>
            <a:r>
              <a:rPr lang="en-US" sz="2200" dirty="0"/>
              <a:t>A joinery technique where two wedge-shaped pieces have been cut to correspond to one another.</a:t>
            </a:r>
          </a:p>
          <a:p>
            <a:pPr eaLnBrk="1" hangingPunct="1"/>
            <a:endParaRPr lang="en-US" sz="2200" dirty="0"/>
          </a:p>
        </p:txBody>
      </p:sp>
      <p:pic>
        <p:nvPicPr>
          <p:cNvPr id="32772" name="Picture 8" descr="sca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11" y="2852936"/>
            <a:ext cx="7730977" cy="340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Scarf Joint</a:t>
            </a:r>
            <a:endParaRPr lang="en-US" sz="2400" b="1" dirty="0" smtClean="0"/>
          </a:p>
        </p:txBody>
      </p:sp>
    </p:spTree>
    <p:extLst>
      <p:ext uri="{BB962C8B-B14F-4D97-AF65-F5344CB8AC3E}">
        <p14:creationId xmlns:p14="http://schemas.microsoft.com/office/powerpoint/2010/main" val="3123654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711024" y="836712"/>
            <a:ext cx="8778479" cy="4525963"/>
          </a:xfrm>
        </p:spPr>
        <p:txBody>
          <a:bodyPr/>
          <a:lstStyle/>
          <a:p>
            <a:pPr eaLnBrk="1" hangingPunct="1"/>
            <a:r>
              <a:rPr lang="en-US" sz="2200" dirty="0"/>
              <a:t>A joinery technique used mostly in industry where small “fingers” are cut into corresponding pieces that will be joined together.</a:t>
            </a:r>
          </a:p>
          <a:p>
            <a:pPr eaLnBrk="1" hangingPunct="1"/>
            <a:endParaRPr lang="en-US" sz="2200" dirty="0"/>
          </a:p>
          <a:p>
            <a:pPr eaLnBrk="1" hangingPunct="1"/>
            <a:r>
              <a:rPr lang="en-US" sz="2200" dirty="0"/>
              <a:t>Finger joints are used to making wide boards, in extending the length of dimensional lumber, and in laminated construction.</a:t>
            </a:r>
          </a:p>
        </p:txBody>
      </p:sp>
      <p:pic>
        <p:nvPicPr>
          <p:cNvPr id="337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0" y="3212976"/>
            <a:ext cx="7560840" cy="31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Finger Joint</a:t>
            </a:r>
            <a:endParaRPr lang="en-US" sz="2400" b="1" dirty="0" smtClean="0"/>
          </a:p>
        </p:txBody>
      </p:sp>
    </p:spTree>
    <p:extLst>
      <p:ext uri="{BB962C8B-B14F-4D97-AF65-F5344CB8AC3E}">
        <p14:creationId xmlns:p14="http://schemas.microsoft.com/office/powerpoint/2010/main" val="172313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idx="1"/>
          </p:nvPr>
        </p:nvSpPr>
        <p:spPr>
          <a:xfrm>
            <a:off x="4417837" y="926323"/>
            <a:ext cx="5476055" cy="4525963"/>
          </a:xfrm>
        </p:spPr>
        <p:txBody>
          <a:bodyPr/>
          <a:lstStyle/>
          <a:p>
            <a:pPr eaLnBrk="1" hangingPunct="1"/>
            <a:r>
              <a:rPr lang="en-US" sz="2000" dirty="0"/>
              <a:t>Key (or Biscuit)</a:t>
            </a:r>
          </a:p>
          <a:p>
            <a:pPr lvl="1" eaLnBrk="1" hangingPunct="1"/>
            <a:r>
              <a:rPr lang="en-US" sz="1800" dirty="0"/>
              <a:t>A small, flat lozenge-shaped dowel for edge or corner-jointing. Wood biscuits are fitted into slots that are created with a biscuit jointer</a:t>
            </a:r>
            <a:r>
              <a:rPr lang="en-US" sz="1800" dirty="0" smtClean="0"/>
              <a:t>.</a:t>
            </a:r>
            <a:endParaRPr lang="en-US" sz="1800" dirty="0"/>
          </a:p>
        </p:txBody>
      </p:sp>
      <p:pic>
        <p:nvPicPr>
          <p:cNvPr id="348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44" y="657321"/>
            <a:ext cx="3228156" cy="238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499" y="2633742"/>
            <a:ext cx="3029356" cy="232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14" y="4046572"/>
            <a:ext cx="3557966" cy="281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681038" y="-24340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t>Joinery - </a:t>
            </a:r>
            <a:r>
              <a:rPr lang="en-US" sz="2400" b="1" dirty="0"/>
              <a:t>Joinery Reinforcements</a:t>
            </a:r>
            <a:endParaRPr lang="en-US" sz="2400" b="1" dirty="0" smtClean="0"/>
          </a:p>
        </p:txBody>
      </p:sp>
      <p:sp>
        <p:nvSpPr>
          <p:cNvPr id="8" name="Rectangle 2"/>
          <p:cNvSpPr txBox="1">
            <a:spLocks noChangeArrowheads="1"/>
          </p:cNvSpPr>
          <p:nvPr/>
        </p:nvSpPr>
        <p:spPr>
          <a:xfrm>
            <a:off x="622814" y="2708920"/>
            <a:ext cx="547605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Tx/>
              <a:buNone/>
            </a:pPr>
            <a:endParaRPr lang="en-US" sz="1800" dirty="0" smtClean="0"/>
          </a:p>
          <a:p>
            <a:r>
              <a:rPr lang="en-US" sz="2000" dirty="0" smtClean="0"/>
              <a:t>Dowel pin</a:t>
            </a:r>
          </a:p>
          <a:p>
            <a:pPr lvl="1"/>
            <a:r>
              <a:rPr lang="en-US" sz="1800" dirty="0" smtClean="0"/>
              <a:t>Pegs of wood that fit into two matching holes to strengthen a joint.</a:t>
            </a:r>
          </a:p>
        </p:txBody>
      </p:sp>
      <p:sp>
        <p:nvSpPr>
          <p:cNvPr id="9" name="Rectangle 2"/>
          <p:cNvSpPr txBox="1">
            <a:spLocks noChangeArrowheads="1"/>
          </p:cNvSpPr>
          <p:nvPr/>
        </p:nvSpPr>
        <p:spPr>
          <a:xfrm>
            <a:off x="4064800" y="4723288"/>
            <a:ext cx="547605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800" dirty="0" smtClean="0"/>
          </a:p>
          <a:p>
            <a:r>
              <a:rPr lang="en-US" sz="2000" dirty="0" smtClean="0"/>
              <a:t>Spline</a:t>
            </a:r>
          </a:p>
          <a:p>
            <a:pPr lvl="1"/>
            <a:r>
              <a:rPr lang="en-US" sz="1800" dirty="0" smtClean="0"/>
              <a:t>A thin piece of wood that fits in the mating grooves cut into two pieces of wood.</a:t>
            </a:r>
            <a:r>
              <a:rPr lang="en-US" dirty="0" smtClean="0"/>
              <a:t> </a:t>
            </a:r>
            <a:endParaRPr lang="en-US" sz="2000" dirty="0"/>
          </a:p>
        </p:txBody>
      </p:sp>
    </p:spTree>
    <p:extLst>
      <p:ext uri="{BB962C8B-B14F-4D97-AF65-F5344CB8AC3E}">
        <p14:creationId xmlns:p14="http://schemas.microsoft.com/office/powerpoint/2010/main" val="1171788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04" y="256580"/>
            <a:ext cx="3565060" cy="2308324"/>
          </a:xfrm>
          <a:prstGeom prst="rect">
            <a:avLst/>
          </a:prstGeom>
          <a:noFill/>
        </p:spPr>
        <p:txBody>
          <a:bodyPr wrap="square" rtlCol="0">
            <a:spAutoFit/>
          </a:bodyPr>
          <a:lstStyle/>
          <a:p>
            <a:pPr>
              <a:lnSpc>
                <a:spcPct val="150000"/>
              </a:lnSpc>
            </a:pPr>
            <a:r>
              <a:rPr lang="en-US" sz="2400" b="1" dirty="0">
                <a:ea typeface="Calibri" pitchFamily="34" charset="0"/>
                <a:cs typeface="Arial" charset="0"/>
              </a:rPr>
              <a:t>Wood</a:t>
            </a:r>
            <a:r>
              <a:rPr lang="en-US" sz="2400" dirty="0">
                <a:ea typeface="Calibri" pitchFamily="34" charset="0"/>
                <a:cs typeface="Arial" charset="0"/>
              </a:rPr>
              <a:t> </a:t>
            </a:r>
            <a:r>
              <a:rPr lang="en-US" sz="2400" dirty="0" smtClean="0">
                <a:ea typeface="Calibri" pitchFamily="34" charset="0"/>
                <a:cs typeface="Arial" charset="0"/>
              </a:rPr>
              <a:t>can </a:t>
            </a:r>
            <a:r>
              <a:rPr lang="en-US" sz="2400" dirty="0">
                <a:ea typeface="Calibri" pitchFamily="34" charset="0"/>
                <a:cs typeface="Arial" charset="0"/>
              </a:rPr>
              <a:t>be defined as the material that forms the trunks and the branches of the trees. </a:t>
            </a:r>
          </a:p>
        </p:txBody>
      </p:sp>
      <p:pic>
        <p:nvPicPr>
          <p:cNvPr id="3" name="Picture 2" descr="C:\AJITA\M.arch\sem 3\structures\161110\cut-timber1.jpg"/>
          <p:cNvPicPr>
            <a:picLocks noChangeAspect="1" noChangeArrowheads="1"/>
          </p:cNvPicPr>
          <p:nvPr/>
        </p:nvPicPr>
        <p:blipFill>
          <a:blip r:embed="rId2" cstate="print"/>
          <a:srcRect/>
          <a:stretch>
            <a:fillRect/>
          </a:stretch>
        </p:blipFill>
        <p:spPr bwMode="auto">
          <a:xfrm>
            <a:off x="5169024" y="238749"/>
            <a:ext cx="4355820" cy="3259249"/>
          </a:xfrm>
          <a:prstGeom prst="rect">
            <a:avLst/>
          </a:prstGeom>
          <a:noFill/>
        </p:spPr>
      </p:pic>
      <p:sp>
        <p:nvSpPr>
          <p:cNvPr id="5" name="TextBox 4"/>
          <p:cNvSpPr txBox="1"/>
          <p:nvPr/>
        </p:nvSpPr>
        <p:spPr>
          <a:xfrm>
            <a:off x="416496" y="3775680"/>
            <a:ext cx="4213132" cy="2677656"/>
          </a:xfrm>
          <a:prstGeom prst="rect">
            <a:avLst/>
          </a:prstGeom>
          <a:noFill/>
        </p:spPr>
        <p:txBody>
          <a:bodyPr wrap="square" rtlCol="0">
            <a:spAutoFit/>
          </a:bodyPr>
          <a:lstStyle/>
          <a:p>
            <a:pPr>
              <a:lnSpc>
                <a:spcPct val="150000"/>
              </a:lnSpc>
            </a:pPr>
            <a:r>
              <a:rPr lang="en-US" sz="2400" b="1" dirty="0" smtClean="0">
                <a:ea typeface="Calibri" pitchFamily="34" charset="0"/>
                <a:cs typeface="Arial" charset="0"/>
              </a:rPr>
              <a:t>Timber </a:t>
            </a:r>
            <a:r>
              <a:rPr lang="en-US" sz="2400" dirty="0">
                <a:ea typeface="Calibri" pitchFamily="34" charset="0"/>
                <a:cs typeface="Arial" charset="0"/>
              </a:rPr>
              <a:t>is wood cut from the trunk which can be used for constructing houses, boats, furniture and so on.</a:t>
            </a:r>
          </a:p>
          <a:p>
            <a:endParaRPr lang="en-IN"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961"/>
          <a:stretch/>
        </p:blipFill>
        <p:spPr>
          <a:xfrm>
            <a:off x="5177339" y="3717032"/>
            <a:ext cx="4379979" cy="27606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496" y="332656"/>
            <a:ext cx="9217024"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solidFill>
                  <a:srgbClr val="000000"/>
                </a:solidFill>
                <a:latin typeface="Arial" panose="020B0604020202020204" pitchFamily="34" charset="0"/>
              </a:rPr>
              <a:t>Timber is not only one of the oldest building materials, along with stone, </a:t>
            </a:r>
            <a:r>
              <a:rPr lang="en-US" dirty="0" smtClean="0">
                <a:solidFill>
                  <a:srgbClr val="000000"/>
                </a:solidFill>
                <a:latin typeface="Arial" panose="020B0604020202020204" pitchFamily="34" charset="0"/>
              </a:rPr>
              <a:t>and earth material, </a:t>
            </a:r>
            <a:r>
              <a:rPr lang="en-US" dirty="0">
                <a:solidFill>
                  <a:srgbClr val="000000"/>
                </a:solidFill>
                <a:latin typeface="Arial" panose="020B0604020202020204" pitchFamily="34" charset="0"/>
              </a:rPr>
              <a:t>but has remained until today the most versatile and, in terms of indoor comfort and health aspects, most acceptable material.</a:t>
            </a:r>
          </a:p>
          <a:p>
            <a:pPr marL="342900" indent="-342900">
              <a:lnSpc>
                <a:spcPct val="150000"/>
              </a:lnSpc>
              <a:buFont typeface="Arial" panose="020B0604020202020204" pitchFamily="34" charset="0"/>
              <a:buChar char="•"/>
            </a:pPr>
            <a:r>
              <a:rPr lang="en-US" dirty="0">
                <a:solidFill>
                  <a:srgbClr val="000000"/>
                </a:solidFill>
                <a:latin typeface="Arial" panose="020B0604020202020204" pitchFamily="34" charset="0"/>
              </a:rPr>
              <a:t>However, timber is an extremely complex material, </a:t>
            </a:r>
            <a:r>
              <a:rPr lang="en-US" b="1" dirty="0">
                <a:solidFill>
                  <a:srgbClr val="000000"/>
                </a:solidFill>
                <a:latin typeface="Arial" panose="020B0604020202020204" pitchFamily="34" charset="0"/>
              </a:rPr>
              <a:t>available in a great variety of species and forms</a:t>
            </a:r>
            <a:r>
              <a:rPr lang="en-US"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suitable for all kinds of </a:t>
            </a:r>
            <a:r>
              <a:rPr lang="en-US" b="1" dirty="0" smtClean="0">
                <a:solidFill>
                  <a:srgbClr val="000000"/>
                </a:solidFill>
                <a:latin typeface="Arial" panose="020B0604020202020204" pitchFamily="34" charset="0"/>
              </a:rPr>
              <a:t>applications</a:t>
            </a:r>
            <a:r>
              <a:rPr lang="en-US" dirty="0" smtClean="0">
                <a:solidFill>
                  <a:srgbClr val="000000"/>
                </a:solidFill>
                <a:latin typeface="Arial" panose="020B0604020202020204" pitchFamily="34" charset="0"/>
              </a:rPr>
              <a:t>.</a:t>
            </a:r>
          </a:p>
          <a:p>
            <a:pPr marL="342900" indent="-342900">
              <a:lnSpc>
                <a:spcPct val="150000"/>
              </a:lnSpc>
              <a:buFont typeface="Arial" panose="020B0604020202020204" pitchFamily="34" charset="0"/>
              <a:buChar char="•"/>
            </a:pPr>
            <a:r>
              <a:rPr lang="en-US" dirty="0" smtClean="0">
                <a:solidFill>
                  <a:srgbClr val="000000"/>
                </a:solidFill>
                <a:latin typeface="Arial" panose="020B0604020202020204" pitchFamily="34" charset="0"/>
              </a:rPr>
              <a:t>Although </a:t>
            </a:r>
            <a:r>
              <a:rPr lang="en-US" b="1" dirty="0">
                <a:solidFill>
                  <a:srgbClr val="000000"/>
                </a:solidFill>
                <a:latin typeface="Arial" panose="020B0604020202020204" pitchFamily="34" charset="0"/>
              </a:rPr>
              <a:t>only a small proportion of the timber harvested is used for </a:t>
            </a:r>
            <a:r>
              <a:rPr lang="en-US" b="1" dirty="0" smtClean="0">
                <a:solidFill>
                  <a:srgbClr val="000000"/>
                </a:solidFill>
                <a:latin typeface="Arial" panose="020B0604020202020204" pitchFamily="34" charset="0"/>
              </a:rPr>
              <a:t>building</a:t>
            </a:r>
            <a:r>
              <a:rPr lang="en-US" dirty="0" smtClean="0">
                <a:solidFill>
                  <a:srgbClr val="000000"/>
                </a:solidFill>
                <a:latin typeface="Arial" panose="020B0604020202020204" pitchFamily="34" charset="0"/>
              </a:rPr>
              <a:t>.</a:t>
            </a:r>
          </a:p>
          <a:p>
            <a:pPr marL="342900" indent="-342900">
              <a:lnSpc>
                <a:spcPct val="150000"/>
              </a:lnSpc>
              <a:buFont typeface="Arial" panose="020B0604020202020204" pitchFamily="34" charset="0"/>
              <a:buChar char="•"/>
            </a:pPr>
            <a:r>
              <a:rPr lang="en-US" dirty="0" smtClean="0">
                <a:solidFill>
                  <a:srgbClr val="000000"/>
                </a:solidFill>
                <a:latin typeface="Arial" panose="020B0604020202020204" pitchFamily="34" charset="0"/>
              </a:rPr>
              <a:t>Since </a:t>
            </a:r>
            <a:r>
              <a:rPr lang="en-US" dirty="0">
                <a:solidFill>
                  <a:srgbClr val="000000"/>
                </a:solidFill>
                <a:latin typeface="Arial" panose="020B0604020202020204" pitchFamily="34" charset="0"/>
              </a:rPr>
              <a:t>timber cannot be completely replaced by other materials, it shall long remain one of the most important building </a:t>
            </a:r>
            <a:r>
              <a:rPr lang="en-US" dirty="0" smtClean="0">
                <a:solidFill>
                  <a:srgbClr val="000000"/>
                </a:solidFill>
                <a:latin typeface="Arial" panose="020B0604020202020204" pitchFamily="34" charset="0"/>
              </a:rPr>
              <a:t>materials</a:t>
            </a:r>
            <a:r>
              <a:rPr lang="en-US" dirty="0">
                <a:solidFill>
                  <a:srgbClr val="000000"/>
                </a:solidFill>
                <a:latin typeface="Arial" panose="020B0604020202020204" pitchFamily="34" charset="0"/>
              </a:rPr>
              <a:t>.</a:t>
            </a:r>
          </a:p>
        </p:txBody>
      </p:sp>
    </p:spTree>
    <p:extLst>
      <p:ext uri="{BB962C8B-B14F-4D97-AF65-F5344CB8AC3E}">
        <p14:creationId xmlns:p14="http://schemas.microsoft.com/office/powerpoint/2010/main" val="4217651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72" y="95135"/>
            <a:ext cx="9217024" cy="2308324"/>
          </a:xfrm>
          <a:prstGeom prst="rect">
            <a:avLst/>
          </a:prstGeom>
        </p:spPr>
        <p:txBody>
          <a:bodyPr wrap="square">
            <a:spAutoFit/>
          </a:bodyPr>
          <a:lstStyle/>
          <a:p>
            <a:pPr>
              <a:lnSpc>
                <a:spcPct val="150000"/>
              </a:lnSpc>
            </a:pPr>
            <a:r>
              <a:rPr lang="en-US" sz="2400" b="1" dirty="0" smtClean="0">
                <a:solidFill>
                  <a:srgbClr val="000000"/>
                </a:solidFill>
                <a:latin typeface="Arial" panose="020B0604020202020204" pitchFamily="34" charset="0"/>
              </a:rPr>
              <a:t>Growth </a:t>
            </a:r>
            <a:r>
              <a:rPr lang="en-US" sz="2400" b="1" dirty="0">
                <a:solidFill>
                  <a:srgbClr val="000000"/>
                </a:solidFill>
                <a:latin typeface="Arial" panose="020B0604020202020204" pitchFamily="34" charset="0"/>
              </a:rPr>
              <a:t>characteristics</a:t>
            </a:r>
          </a:p>
          <a:p>
            <a:pPr>
              <a:lnSpc>
                <a:spcPct val="150000"/>
              </a:lnSpc>
            </a:pPr>
            <a:r>
              <a:rPr lang="en-US" dirty="0" smtClean="0">
                <a:solidFill>
                  <a:srgbClr val="000000"/>
                </a:solidFill>
                <a:latin typeface="Arial" panose="020B0604020202020204" pitchFamily="34" charset="0"/>
              </a:rPr>
              <a:t>The </a:t>
            </a:r>
            <a:r>
              <a:rPr lang="en-US" dirty="0">
                <a:solidFill>
                  <a:srgbClr val="000000"/>
                </a:solidFill>
                <a:latin typeface="Arial" panose="020B0604020202020204" pitchFamily="34" charset="0"/>
              </a:rPr>
              <a:t>cross-section of a tree trunk or branch reveals a number of </a:t>
            </a:r>
            <a:r>
              <a:rPr lang="en-US" b="1" dirty="0">
                <a:solidFill>
                  <a:srgbClr val="000000"/>
                </a:solidFill>
                <a:latin typeface="Arial" panose="020B0604020202020204" pitchFamily="34" charset="0"/>
              </a:rPr>
              <a:t>concentric rings, with the innermost ring being the oldest</a:t>
            </a:r>
            <a:r>
              <a:rPr lang="en-US" dirty="0">
                <a:solidFill>
                  <a:srgbClr val="000000"/>
                </a:solidFill>
                <a:latin typeface="Arial" panose="020B0604020202020204" pitchFamily="34" charset="0"/>
              </a:rPr>
              <a:t>. The trunk thickness increases by the addition of new rings, usually one ring each year, but because of the exceptions to this rule, they are called growth rings (instead of annual rings</a:t>
            </a:r>
            <a:r>
              <a:rPr lang="en-US" dirty="0" smtClean="0">
                <a:solidFill>
                  <a:srgbClr val="000000"/>
                </a:solidFill>
                <a:latin typeface="Arial" panose="020B0604020202020204" pitchFamily="34" charset="0"/>
              </a:rPr>
              <a:t>).</a:t>
            </a:r>
            <a:endParaRPr lang="en-US" dirty="0">
              <a:solidFill>
                <a:srgbClr val="000000"/>
              </a:solidFill>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584" y="621180"/>
            <a:ext cx="4629150" cy="6705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415" y="2417094"/>
            <a:ext cx="4662796" cy="3113773"/>
          </a:xfrm>
          <a:prstGeom prst="rect">
            <a:avLst/>
          </a:prstGeom>
        </p:spPr>
      </p:pic>
      <p:sp>
        <p:nvSpPr>
          <p:cNvPr id="3" name="Rectangle 2"/>
          <p:cNvSpPr/>
          <p:nvPr/>
        </p:nvSpPr>
        <p:spPr>
          <a:xfrm>
            <a:off x="217875" y="2316936"/>
            <a:ext cx="4953000" cy="4247317"/>
          </a:xfrm>
          <a:prstGeom prst="rect">
            <a:avLst/>
          </a:prstGeom>
        </p:spPr>
        <p:txBody>
          <a:bodyPr>
            <a:spAutoFit/>
          </a:bodyPr>
          <a:lstStyle/>
          <a:p>
            <a:pPr marL="342900" indent="-342900">
              <a:lnSpc>
                <a:spcPct val="150000"/>
              </a:lnSpc>
              <a:buFont typeface="Arial" panose="020B0604020202020204" pitchFamily="34" charset="0"/>
              <a:buChar char="•"/>
            </a:pPr>
            <a:r>
              <a:rPr lang="en-US" b="1" dirty="0">
                <a:solidFill>
                  <a:srgbClr val="000000"/>
                </a:solidFill>
                <a:latin typeface="Arial" panose="020B0604020202020204" pitchFamily="34" charset="0"/>
              </a:rPr>
              <a:t>The rings </a:t>
            </a:r>
            <a:r>
              <a:rPr lang="en-US" dirty="0">
                <a:solidFill>
                  <a:srgbClr val="000000"/>
                </a:solidFill>
                <a:latin typeface="Arial" panose="020B0604020202020204" pitchFamily="34" charset="0"/>
              </a:rPr>
              <a:t>comprise minute tubular or fibrous cells </a:t>
            </a:r>
            <a:r>
              <a:rPr lang="en-US" b="1" dirty="0">
                <a:solidFill>
                  <a:srgbClr val="000000"/>
                </a:solidFill>
                <a:latin typeface="Arial" panose="020B0604020202020204" pitchFamily="34" charset="0"/>
              </a:rPr>
              <a:t>which transport moisture and nutrients to all parts of the tree</a:t>
            </a:r>
            <a:r>
              <a:rPr lang="en-US" dirty="0">
                <a:solidFill>
                  <a:srgbClr val="000000"/>
                </a:solidFill>
                <a:latin typeface="Arial" panose="020B0604020202020204" pitchFamily="34" charset="0"/>
              </a:rPr>
              <a:t>. The early wood (springwood) formed during the growth period has large cells, while in the dry season the late wood (summerwood) grows more slowly, has thicker cell walls and smaller apertures, forming a narrower, denser and darker ring, which gives the tree structural strength.</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524657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72" y="95135"/>
            <a:ext cx="4824536" cy="6324808"/>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smtClean="0">
                <a:solidFill>
                  <a:srgbClr val="000000"/>
                </a:solidFill>
                <a:latin typeface="Arial" panose="020B0604020202020204" pitchFamily="34" charset="0"/>
              </a:rPr>
              <a:t>As </a:t>
            </a:r>
            <a:r>
              <a:rPr lang="en-US" dirty="0">
                <a:solidFill>
                  <a:srgbClr val="000000"/>
                </a:solidFill>
                <a:latin typeface="Arial" panose="020B0604020202020204" pitchFamily="34" charset="0"/>
              </a:rPr>
              <a:t>each new ring forms a new band of </a:t>
            </a:r>
            <a:r>
              <a:rPr lang="en-US" b="1" dirty="0">
                <a:solidFill>
                  <a:srgbClr val="000000"/>
                </a:solidFill>
                <a:latin typeface="Arial" panose="020B0604020202020204" pitchFamily="34" charset="0"/>
              </a:rPr>
              <a:t>"active" sapwood</a:t>
            </a:r>
            <a:r>
              <a:rPr lang="en-US" dirty="0">
                <a:solidFill>
                  <a:srgbClr val="000000"/>
                </a:solidFill>
                <a:latin typeface="Arial" panose="020B0604020202020204" pitchFamily="34" charset="0"/>
              </a:rPr>
              <a:t>, starch is extracted from an inner sapwood ring (sometimes substituted by natural toxins) adding a further ring to the </a:t>
            </a:r>
            <a:r>
              <a:rPr lang="en-US" b="1" dirty="0">
                <a:solidFill>
                  <a:srgbClr val="000000"/>
                </a:solidFill>
                <a:latin typeface="Arial" panose="020B0604020202020204" pitchFamily="34" charset="0"/>
              </a:rPr>
              <a:t>"inactive" heartwood </a:t>
            </a:r>
            <a:r>
              <a:rPr lang="en-US" dirty="0">
                <a:solidFill>
                  <a:srgbClr val="000000"/>
                </a:solidFill>
                <a:latin typeface="Arial" panose="020B0604020202020204" pitchFamily="34" charset="0"/>
              </a:rPr>
              <a:t>core. </a:t>
            </a:r>
            <a:r>
              <a:rPr lang="en-US" u="sng" dirty="0">
                <a:solidFill>
                  <a:srgbClr val="000000"/>
                </a:solidFill>
                <a:latin typeface="Arial" panose="020B0604020202020204" pitchFamily="34" charset="0"/>
              </a:rPr>
              <a:t>Mechanically there is hardly any difference between sapwood and heartwood, but sapwood is usually lighter in </a:t>
            </a:r>
            <a:r>
              <a:rPr lang="en-US" u="sng" dirty="0" smtClean="0">
                <a:solidFill>
                  <a:srgbClr val="000000"/>
                </a:solidFill>
                <a:latin typeface="Arial" panose="020B0604020202020204" pitchFamily="34" charset="0"/>
              </a:rPr>
              <a:t>color </a:t>
            </a:r>
            <a:r>
              <a:rPr lang="en-US" u="sng" dirty="0">
                <a:solidFill>
                  <a:srgbClr val="000000"/>
                </a:solidFill>
                <a:latin typeface="Arial" panose="020B0604020202020204" pitchFamily="34" charset="0"/>
              </a:rPr>
              <a:t>and contains substances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eg</a:t>
            </a:r>
            <a:r>
              <a:rPr lang="en-US" dirty="0">
                <a:solidFill>
                  <a:srgbClr val="000000"/>
                </a:solidFill>
                <a:latin typeface="Arial" panose="020B0604020202020204" pitchFamily="34" charset="0"/>
              </a:rPr>
              <a:t> starch, sugar, water) which attract fungi and some insects.</a:t>
            </a:r>
          </a:p>
          <a:p>
            <a:pPr marL="342900" indent="-342900">
              <a:lnSpc>
                <a:spcPct val="150000"/>
              </a:lnSpc>
              <a:buFont typeface="Arial" panose="020B0604020202020204" pitchFamily="34" charset="0"/>
              <a:buChar char="•"/>
            </a:pPr>
            <a:r>
              <a:rPr lang="en-US" dirty="0" smtClean="0">
                <a:solidFill>
                  <a:srgbClr val="000000"/>
                </a:solidFill>
                <a:latin typeface="Arial" panose="020B0604020202020204" pitchFamily="34" charset="0"/>
              </a:rPr>
              <a:t>The </a:t>
            </a:r>
            <a:r>
              <a:rPr lang="en-US" dirty="0">
                <a:solidFill>
                  <a:srgbClr val="000000"/>
                </a:solidFill>
                <a:latin typeface="Arial" panose="020B0604020202020204" pitchFamily="34" charset="0"/>
              </a:rPr>
              <a:t>slower the tree grows, the narrower are the growth rings, and the denser and stronger is the timber. Its resistance to biological hazards is also usually greater</a:t>
            </a:r>
            <a:endParaRPr lang="en-US" b="0" i="0" u="none" strike="noStrike" dirty="0">
              <a:solidFill>
                <a:srgbClr val="000000"/>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682" y="107776"/>
            <a:ext cx="4629150" cy="6705600"/>
          </a:xfrm>
          <a:prstGeom prst="rect">
            <a:avLst/>
          </a:prstGeom>
        </p:spPr>
      </p:pic>
    </p:spTree>
    <p:extLst>
      <p:ext uri="{BB962C8B-B14F-4D97-AF65-F5344CB8AC3E}">
        <p14:creationId xmlns:p14="http://schemas.microsoft.com/office/powerpoint/2010/main" val="4225162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02" y="116632"/>
            <a:ext cx="4667681" cy="1186992"/>
          </a:xfrm>
          <a:prstGeom prst="rect">
            <a:avLst/>
          </a:prstGeom>
          <a:noFill/>
        </p:spPr>
        <p:txBody>
          <a:bodyPr wrap="square" rtlCol="0">
            <a:spAutoFit/>
          </a:bodyPr>
          <a:lstStyle/>
          <a:p>
            <a:pPr>
              <a:lnSpc>
                <a:spcPct val="114000"/>
              </a:lnSpc>
              <a:spcAft>
                <a:spcPts val="1000"/>
              </a:spcAft>
            </a:pPr>
            <a:r>
              <a:rPr lang="en-IN" sz="2000" b="1" dirty="0"/>
              <a:t>Structure of wood</a:t>
            </a:r>
          </a:p>
          <a:p>
            <a:r>
              <a:rPr lang="en-IN" sz="2000" b="1" dirty="0"/>
              <a:t>Pith</a:t>
            </a:r>
          </a:p>
          <a:p>
            <a:r>
              <a:rPr lang="en-IN" sz="2000" dirty="0"/>
              <a:t>The centre of tree growth</a:t>
            </a:r>
            <a:r>
              <a:rPr lang="en-IN" sz="2000" dirty="0" smtClean="0"/>
              <a:t>.</a:t>
            </a:r>
            <a:endParaRPr lang="en-IN" sz="2000" dirty="0"/>
          </a:p>
        </p:txBody>
      </p:sp>
      <p:pic>
        <p:nvPicPr>
          <p:cNvPr id="3" name="Picture 2" descr="3-2-1A"/>
          <p:cNvPicPr>
            <a:picLocks noChangeAspect="1" noChangeArrowheads="1"/>
          </p:cNvPicPr>
          <p:nvPr/>
        </p:nvPicPr>
        <p:blipFill rotWithShape="1">
          <a:blip r:embed="rId2"/>
          <a:srcRect l="4581" r="41366"/>
          <a:stretch/>
        </p:blipFill>
        <p:spPr bwMode="auto">
          <a:xfrm>
            <a:off x="5025008" y="548680"/>
            <a:ext cx="4415952" cy="5616624"/>
          </a:xfrm>
          <a:prstGeom prst="rect">
            <a:avLst/>
          </a:prstGeom>
          <a:noFill/>
          <a:ln w="9525">
            <a:noFill/>
            <a:miter lim="800000"/>
            <a:headEnd/>
            <a:tailEnd/>
          </a:ln>
        </p:spPr>
      </p:pic>
      <p:sp>
        <p:nvSpPr>
          <p:cNvPr id="5" name="Rectangle 4"/>
          <p:cNvSpPr/>
          <p:nvPr/>
        </p:nvSpPr>
        <p:spPr>
          <a:xfrm>
            <a:off x="126026" y="1248717"/>
            <a:ext cx="4833757" cy="4401205"/>
          </a:xfrm>
          <a:prstGeom prst="rect">
            <a:avLst/>
          </a:prstGeom>
        </p:spPr>
        <p:txBody>
          <a:bodyPr wrap="square">
            <a:spAutoFit/>
          </a:bodyPr>
          <a:lstStyle/>
          <a:p>
            <a:r>
              <a:rPr lang="en-IN" sz="2000" b="1" dirty="0"/>
              <a:t>Heartwood</a:t>
            </a:r>
          </a:p>
          <a:p>
            <a:r>
              <a:rPr lang="en-IN" sz="2000" b="1" dirty="0"/>
              <a:t>Fully developed mature section </a:t>
            </a:r>
            <a:r>
              <a:rPr lang="en-IN" sz="2000" dirty="0"/>
              <a:t>in the centre of the tree. Due to the gum or resin contained in the wood cells it is usually darker in colour than sapwood. </a:t>
            </a:r>
            <a:r>
              <a:rPr lang="en-IN" sz="2000" dirty="0"/>
              <a:t>Its main function is to support the tree as it is </a:t>
            </a:r>
            <a:r>
              <a:rPr lang="en-IN" sz="2000" dirty="0" smtClean="0"/>
              <a:t>inactive in nature.</a:t>
            </a:r>
          </a:p>
          <a:p>
            <a:r>
              <a:rPr lang="en-IN" sz="2000" b="1" dirty="0"/>
              <a:t>Sapwood</a:t>
            </a:r>
          </a:p>
          <a:p>
            <a:r>
              <a:rPr lang="en-IN" sz="2000" dirty="0"/>
              <a:t>This is </a:t>
            </a:r>
            <a:r>
              <a:rPr lang="en-IN" sz="2000" b="1" dirty="0"/>
              <a:t>newly formed wood that surrounds the heartwood</a:t>
            </a:r>
            <a:r>
              <a:rPr lang="en-IN" sz="2000" dirty="0"/>
              <a:t>. It is lighter in colour and softer than the heartwood. </a:t>
            </a:r>
            <a:r>
              <a:rPr lang="en-IN" sz="2000" dirty="0" smtClean="0"/>
              <a:t>The </a:t>
            </a:r>
            <a:r>
              <a:rPr lang="en-IN" sz="2000" dirty="0"/>
              <a:t>sapwood gradually matures and hardens into heartwood as the tree grows. </a:t>
            </a:r>
            <a:r>
              <a:rPr lang="en-IN" sz="2000" b="1" dirty="0"/>
              <a:t>Sapwood is less resilient to decay and insect attack</a:t>
            </a:r>
            <a:r>
              <a:rPr lang="en-IN" sz="2000" b="1" dirty="0" smtClean="0"/>
              <a:t>.</a:t>
            </a:r>
            <a:endParaRPr lang="en-IN" sz="2000" b="1" dirty="0"/>
          </a:p>
        </p:txBody>
      </p:sp>
      <p:sp>
        <p:nvSpPr>
          <p:cNvPr id="6" name="TextBox 5"/>
          <p:cNvSpPr txBox="1"/>
          <p:nvPr/>
        </p:nvSpPr>
        <p:spPr>
          <a:xfrm>
            <a:off x="121231" y="5589240"/>
            <a:ext cx="9643570" cy="2070118"/>
          </a:xfrm>
          <a:prstGeom prst="rect">
            <a:avLst/>
          </a:prstGeom>
          <a:noFill/>
        </p:spPr>
        <p:txBody>
          <a:bodyPr wrap="square" rtlCol="0">
            <a:spAutoFit/>
          </a:bodyPr>
          <a:lstStyle/>
          <a:p>
            <a:endParaRPr lang="en-IN" dirty="0"/>
          </a:p>
          <a:p>
            <a:r>
              <a:rPr lang="en-IN" b="1" dirty="0"/>
              <a:t>Bark (or Cortex) - Outer </a:t>
            </a:r>
            <a:r>
              <a:rPr lang="en-IN" b="1" dirty="0" smtClean="0"/>
              <a:t>Bark</a:t>
            </a:r>
          </a:p>
          <a:p>
            <a:r>
              <a:rPr lang="en-IN" dirty="0" smtClean="0"/>
              <a:t>This </a:t>
            </a:r>
            <a:r>
              <a:rPr lang="en-IN" dirty="0"/>
              <a:t>is the </a:t>
            </a:r>
            <a:r>
              <a:rPr lang="en-IN" dirty="0" smtClean="0"/>
              <a:t>rough layer </a:t>
            </a:r>
            <a:r>
              <a:rPr lang="en-IN" dirty="0"/>
              <a:t>on the outside of the tree. </a:t>
            </a:r>
            <a:r>
              <a:rPr lang="en-IN" dirty="0"/>
              <a:t>It acts as a layer of protection against the cold, extreme heat or insect attack.</a:t>
            </a:r>
          </a:p>
          <a:p>
            <a:endParaRPr lang="en-IN" dirty="0"/>
          </a:p>
          <a:p>
            <a:endParaRPr lang="en-IN" dirty="0"/>
          </a:p>
          <a:p>
            <a:pPr>
              <a:lnSpc>
                <a:spcPct val="114000"/>
              </a:lnSpc>
              <a:spcAft>
                <a:spcPts val="1000"/>
              </a:spcAft>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472" y="316969"/>
            <a:ext cx="6552728" cy="4811574"/>
          </a:xfrm>
          <a:prstGeom prst="rect">
            <a:avLst/>
          </a:prstGeom>
          <a:noFill/>
        </p:spPr>
        <p:txBody>
          <a:bodyPr wrap="square" rtlCol="0">
            <a:spAutoFit/>
          </a:bodyPr>
          <a:lstStyle/>
          <a:p>
            <a:pPr>
              <a:spcAft>
                <a:spcPts val="800"/>
              </a:spcAft>
            </a:pPr>
            <a:r>
              <a:rPr lang="en-IN" sz="2000" b="1" dirty="0"/>
              <a:t>Classification of Timber</a:t>
            </a:r>
          </a:p>
          <a:p>
            <a:pPr>
              <a:spcAft>
                <a:spcPts val="800"/>
              </a:spcAft>
            </a:pPr>
            <a:r>
              <a:rPr lang="en-IN" sz="2000" b="1" dirty="0"/>
              <a:t>Softwoods</a:t>
            </a:r>
          </a:p>
          <a:p>
            <a:pPr>
              <a:spcAft>
                <a:spcPts val="800"/>
              </a:spcAft>
            </a:pPr>
            <a:r>
              <a:rPr lang="en-IN" sz="2000" dirty="0"/>
              <a:t>These trees are </a:t>
            </a:r>
            <a:r>
              <a:rPr lang="en-IN" sz="2000" b="1" dirty="0"/>
              <a:t>non-porous</a:t>
            </a:r>
          </a:p>
          <a:p>
            <a:pPr>
              <a:spcAft>
                <a:spcPts val="800"/>
              </a:spcAft>
            </a:pPr>
            <a:r>
              <a:rPr lang="en-US" sz="2000" dirty="0" smtClean="0"/>
              <a:t>Suitable </a:t>
            </a:r>
            <a:r>
              <a:rPr lang="en-US" sz="2000" dirty="0"/>
              <a:t>for structural </a:t>
            </a:r>
            <a:r>
              <a:rPr lang="en-US" sz="2000" dirty="0" smtClean="0"/>
              <a:t>purposes Fairly </a:t>
            </a:r>
            <a:r>
              <a:rPr lang="en-US" sz="2000" dirty="0"/>
              <a:t>strong and easily worked </a:t>
            </a:r>
            <a:endParaRPr lang="en-IN" sz="2000" dirty="0"/>
          </a:p>
          <a:p>
            <a:pPr>
              <a:spcAft>
                <a:spcPts val="800"/>
              </a:spcAft>
            </a:pPr>
            <a:r>
              <a:rPr lang="en-IN" sz="2000" dirty="0" err="1"/>
              <a:t>Eg</a:t>
            </a:r>
            <a:r>
              <a:rPr lang="en-IN" sz="2000" dirty="0"/>
              <a:t>. </a:t>
            </a:r>
            <a:r>
              <a:rPr lang="en-IN" sz="2000" dirty="0" smtClean="0"/>
              <a:t>Pines etc. </a:t>
            </a:r>
            <a:endParaRPr lang="en-IN" sz="2000" dirty="0"/>
          </a:p>
          <a:p>
            <a:pPr>
              <a:spcAft>
                <a:spcPts val="800"/>
              </a:spcAft>
            </a:pPr>
            <a:endParaRPr lang="en-IN" sz="2000" b="1" dirty="0" smtClean="0"/>
          </a:p>
          <a:p>
            <a:pPr>
              <a:spcAft>
                <a:spcPts val="800"/>
              </a:spcAft>
            </a:pPr>
            <a:endParaRPr lang="en-IN" sz="2000" b="1" dirty="0" smtClean="0"/>
          </a:p>
          <a:p>
            <a:pPr>
              <a:spcAft>
                <a:spcPts val="800"/>
              </a:spcAft>
            </a:pPr>
            <a:r>
              <a:rPr lang="en-IN" sz="2000" b="1" dirty="0" smtClean="0"/>
              <a:t>Hardwoods</a:t>
            </a:r>
            <a:endParaRPr lang="en-IN" sz="2000" b="1" dirty="0"/>
          </a:p>
          <a:p>
            <a:pPr>
              <a:spcAft>
                <a:spcPts val="800"/>
              </a:spcAft>
            </a:pPr>
            <a:r>
              <a:rPr lang="en-IN" sz="2000" dirty="0"/>
              <a:t>These trees are </a:t>
            </a:r>
            <a:r>
              <a:rPr lang="en-IN" sz="2000" b="1" dirty="0"/>
              <a:t>porous</a:t>
            </a:r>
          </a:p>
          <a:p>
            <a:pPr>
              <a:spcAft>
                <a:spcPts val="800"/>
              </a:spcAft>
            </a:pPr>
            <a:r>
              <a:rPr lang="en-US" sz="2000" dirty="0" smtClean="0"/>
              <a:t>Mainly </a:t>
            </a:r>
            <a:r>
              <a:rPr lang="en-US" sz="2000" dirty="0"/>
              <a:t>used for decorative purposes</a:t>
            </a:r>
            <a:endParaRPr lang="en-IN" sz="2000" dirty="0"/>
          </a:p>
          <a:p>
            <a:pPr>
              <a:spcAft>
                <a:spcPts val="800"/>
              </a:spcAft>
            </a:pPr>
            <a:r>
              <a:rPr lang="en-US" sz="2000" dirty="0" err="1"/>
              <a:t>Eg</a:t>
            </a:r>
            <a:r>
              <a:rPr lang="en-US" sz="2000" dirty="0"/>
              <a:t>. </a:t>
            </a:r>
            <a:r>
              <a:rPr lang="en-US" sz="2000" dirty="0" smtClean="0"/>
              <a:t>Oak etc</a:t>
            </a:r>
            <a:r>
              <a:rPr lang="en-US" sz="2000" dirty="0"/>
              <a:t>.</a:t>
            </a:r>
            <a:endParaRPr lang="en-IN" sz="2000" dirty="0"/>
          </a:p>
        </p:txBody>
      </p:sp>
      <p:pic>
        <p:nvPicPr>
          <p:cNvPr id="7" name="Picture 2"/>
          <p:cNvPicPr>
            <a:picLocks noChangeAspect="1" noChangeArrowheads="1"/>
          </p:cNvPicPr>
          <p:nvPr/>
        </p:nvPicPr>
        <p:blipFill>
          <a:blip r:embed="rId2"/>
          <a:srcRect/>
          <a:stretch>
            <a:fillRect/>
          </a:stretch>
        </p:blipFill>
        <p:spPr bwMode="auto">
          <a:xfrm>
            <a:off x="7065926" y="3643314"/>
            <a:ext cx="2387669" cy="2698066"/>
          </a:xfrm>
          <a:prstGeom prst="rect">
            <a:avLst/>
          </a:prstGeom>
          <a:noFill/>
          <a:ln w="9525">
            <a:noFill/>
            <a:miter lim="800000"/>
            <a:headEnd/>
            <a:tailEnd/>
          </a:ln>
          <a:effectLst/>
        </p:spPr>
      </p:pic>
      <p:sp>
        <p:nvSpPr>
          <p:cNvPr id="8" name="Rectangle 7"/>
          <p:cNvSpPr/>
          <p:nvPr/>
        </p:nvSpPr>
        <p:spPr>
          <a:xfrm>
            <a:off x="6310354" y="6417254"/>
            <a:ext cx="3357554" cy="369332"/>
          </a:xfrm>
          <a:prstGeom prst="rect">
            <a:avLst/>
          </a:prstGeom>
        </p:spPr>
        <p:txBody>
          <a:bodyPr wrap="square">
            <a:spAutoFit/>
          </a:bodyPr>
          <a:lstStyle/>
          <a:p>
            <a:r>
              <a:rPr lang="en-IN" dirty="0"/>
              <a:t>Schematic diagram of hardwood</a:t>
            </a:r>
            <a:endParaRPr lang="en-IN" dirty="0"/>
          </a:p>
        </p:txBody>
      </p:sp>
      <p:pic>
        <p:nvPicPr>
          <p:cNvPr id="9" name="Picture 3"/>
          <p:cNvPicPr>
            <a:picLocks noChangeAspect="1" noChangeArrowheads="1"/>
          </p:cNvPicPr>
          <p:nvPr/>
        </p:nvPicPr>
        <p:blipFill>
          <a:blip r:embed="rId3"/>
          <a:srcRect/>
          <a:stretch>
            <a:fillRect/>
          </a:stretch>
        </p:blipFill>
        <p:spPr bwMode="auto">
          <a:xfrm>
            <a:off x="6953264" y="214314"/>
            <a:ext cx="2537028" cy="2714620"/>
          </a:xfrm>
          <a:prstGeom prst="rect">
            <a:avLst/>
          </a:prstGeom>
          <a:noFill/>
          <a:ln w="9525">
            <a:noFill/>
            <a:miter lim="800000"/>
            <a:headEnd/>
            <a:tailEnd/>
          </a:ln>
          <a:effectLst/>
        </p:spPr>
      </p:pic>
      <p:sp>
        <p:nvSpPr>
          <p:cNvPr id="10" name="Rectangle 9"/>
          <p:cNvSpPr/>
          <p:nvPr/>
        </p:nvSpPr>
        <p:spPr>
          <a:xfrm>
            <a:off x="6375772" y="2988230"/>
            <a:ext cx="3149260" cy="369332"/>
          </a:xfrm>
          <a:prstGeom prst="rect">
            <a:avLst/>
          </a:prstGeom>
        </p:spPr>
        <p:txBody>
          <a:bodyPr wrap="none">
            <a:spAutoFit/>
          </a:bodyPr>
          <a:lstStyle/>
          <a:p>
            <a:r>
              <a:rPr lang="en-IN" dirty="0"/>
              <a:t>Schematic diagram of softwood</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05" y="579113"/>
            <a:ext cx="8136904" cy="6017777"/>
          </a:xfrm>
          <a:prstGeom prst="rect">
            <a:avLst/>
          </a:prstGeom>
        </p:spPr>
      </p:pic>
      <p:pic>
        <p:nvPicPr>
          <p:cNvPr id="1028" name="Picture 4"/>
          <p:cNvPicPr>
            <a:picLocks noChangeAspect="1" noChangeArrowheads="1"/>
          </p:cNvPicPr>
          <p:nvPr/>
        </p:nvPicPr>
        <p:blipFill>
          <a:blip r:embed="rId4"/>
          <a:srcRect/>
          <a:stretch>
            <a:fillRect/>
          </a:stretch>
        </p:blipFill>
        <p:spPr bwMode="auto">
          <a:xfrm>
            <a:off x="-5344144" y="855803"/>
            <a:ext cx="5214974" cy="4067680"/>
          </a:xfrm>
          <a:prstGeom prst="rect">
            <a:avLst/>
          </a:prstGeom>
          <a:noFill/>
          <a:ln w="9525">
            <a:noFill/>
            <a:miter lim="800000"/>
            <a:headEnd/>
            <a:tailEnd/>
          </a:ln>
          <a:effectLst/>
        </p:spPr>
      </p:pic>
      <p:sp>
        <p:nvSpPr>
          <p:cNvPr id="4" name="Content Placeholder 2"/>
          <p:cNvSpPr>
            <a:spLocks noGrp="1"/>
          </p:cNvSpPr>
          <p:nvPr>
            <p:ph idx="1"/>
          </p:nvPr>
        </p:nvSpPr>
        <p:spPr>
          <a:xfrm>
            <a:off x="522134" y="120622"/>
            <a:ext cx="5006930" cy="500066"/>
          </a:xfrm>
        </p:spPr>
        <p:txBody>
          <a:bodyPr>
            <a:noAutofit/>
          </a:bodyPr>
          <a:lstStyle/>
          <a:p>
            <a:pPr>
              <a:lnSpc>
                <a:spcPct val="150000"/>
              </a:lnSpc>
              <a:buNone/>
            </a:pPr>
            <a:r>
              <a:rPr lang="en-IN" sz="2400" b="1" dirty="0"/>
              <a:t>Methods of sawing logs for Timber</a:t>
            </a:r>
            <a:r>
              <a:rPr lang="en-US" sz="2400" b="1" dirty="0" smtClean="0"/>
              <a:t> </a:t>
            </a:r>
            <a:endParaRPr lang="en-US" sz="2400" b="1" dirty="0"/>
          </a:p>
        </p:txBody>
      </p:sp>
      <p:sp>
        <p:nvSpPr>
          <p:cNvPr id="3" name="Rectangle 2"/>
          <p:cNvSpPr/>
          <p:nvPr/>
        </p:nvSpPr>
        <p:spPr>
          <a:xfrm>
            <a:off x="738159" y="692696"/>
            <a:ext cx="4214842" cy="2895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5529064" y="120622"/>
            <a:ext cx="3240360" cy="500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None/>
            </a:pPr>
            <a:r>
              <a:rPr lang="en-US" sz="2400" b="1" dirty="0" smtClean="0"/>
              <a:t>Qualities of boards</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1834</TotalTime>
  <Words>2428</Words>
  <Application>Microsoft Office PowerPoint</Application>
  <PresentationFormat>A4 Paper (210x297 mm)</PresentationFormat>
  <Paragraphs>229</Paragraphs>
  <Slides>29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Joinery</vt:lpstr>
      <vt:lpstr>Joinery - Butt Joint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MRUNAL</dc:creator>
  <cp:lastModifiedBy>RIDDHI</cp:lastModifiedBy>
  <cp:revision>124</cp:revision>
  <dcterms:created xsi:type="dcterms:W3CDTF">2010-11-05T15:02:14Z</dcterms:created>
  <dcterms:modified xsi:type="dcterms:W3CDTF">2014-09-17T08:13:18Z</dcterms:modified>
</cp:coreProperties>
</file>