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8" r:id="rId3"/>
    <p:sldId id="285" r:id="rId4"/>
    <p:sldId id="264" r:id="rId5"/>
    <p:sldId id="260" r:id="rId6"/>
    <p:sldId id="263" r:id="rId7"/>
    <p:sldId id="265" r:id="rId8"/>
    <p:sldId id="266" r:id="rId9"/>
    <p:sldId id="267" r:id="rId10"/>
    <p:sldId id="268" r:id="rId11"/>
    <p:sldId id="257" r:id="rId12"/>
    <p:sldId id="273" r:id="rId13"/>
    <p:sldId id="277" r:id="rId14"/>
    <p:sldId id="272" r:id="rId15"/>
    <p:sldId id="274" r:id="rId16"/>
    <p:sldId id="275" r:id="rId17"/>
    <p:sldId id="276" r:id="rId18"/>
    <p:sldId id="279" r:id="rId19"/>
    <p:sldId id="280" r:id="rId20"/>
    <p:sldId id="282" r:id="rId21"/>
    <p:sldId id="281" r:id="rId2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68" y="6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01FE-0485-44B6-9C8E-2CA2B13DC983}" type="datetimeFigureOut">
              <a:rPr lang="en-US" smtClean="0"/>
              <a:t>16-Sep-14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7F567-F720-4F08-AAC1-6FD8DAAE26C2}" type="slidenum">
              <a:rPr lang="en-US" smtClean="0"/>
              <a:t>‹#›</a:t>
            </a:fld>
            <a:endParaRPr lang="en-US"/>
          </a:p>
        </p:txBody>
      </p:sp>
    </p:spTree>
    <p:extLst>
      <p:ext uri="{BB962C8B-B14F-4D97-AF65-F5344CB8AC3E}">
        <p14:creationId xmlns:p14="http://schemas.microsoft.com/office/powerpoint/2010/main" val="83102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7F567-F720-4F08-AAC1-6FD8DAAE26C2}" type="slidenum">
              <a:rPr lang="en-US" smtClean="0"/>
              <a:t>2</a:t>
            </a:fld>
            <a:endParaRPr lang="en-US"/>
          </a:p>
        </p:txBody>
      </p:sp>
    </p:spTree>
    <p:extLst>
      <p:ext uri="{BB962C8B-B14F-4D97-AF65-F5344CB8AC3E}">
        <p14:creationId xmlns:p14="http://schemas.microsoft.com/office/powerpoint/2010/main" val="110953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panose="020B0604020202020204" pitchFamily="34" charset="0"/>
                <a:cs typeface="Arial" panose="020B0604020202020204" pitchFamily="34" charset="0"/>
              </a:rPr>
              <a:t>Characterised</a:t>
            </a:r>
            <a:r>
              <a:rPr lang="en-US" dirty="0" smtClean="0">
                <a:latin typeface="Arial" panose="020B0604020202020204" pitchFamily="34" charset="0"/>
                <a:cs typeface="Arial" panose="020B0604020202020204" pitchFamily="34" charset="0"/>
              </a:rPr>
              <a:t> by the type of rhizome and the formation of upright canes there are three main groups of bamboo.</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first group is called </a:t>
            </a:r>
            <a:r>
              <a:rPr lang="en-US" dirty="0" err="1" smtClean="0">
                <a:latin typeface="Arial" panose="020B0604020202020204" pitchFamily="34" charset="0"/>
                <a:cs typeface="Arial" panose="020B0604020202020204" pitchFamily="34" charset="0"/>
              </a:rPr>
              <a:t>monopodial</a:t>
            </a:r>
            <a:r>
              <a:rPr lang="en-US" dirty="0" smtClean="0">
                <a:latin typeface="Arial" panose="020B0604020202020204" pitchFamily="34" charset="0"/>
                <a:cs typeface="Arial" panose="020B0604020202020204" pitchFamily="34" charset="0"/>
              </a:rPr>
              <a:t> bamboos. They form long and thin extensions of the rhizome whose buds produce single shoots are regular intervals.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sympodial</a:t>
            </a:r>
            <a:r>
              <a:rPr lang="en-US" dirty="0" smtClean="0">
                <a:latin typeface="Arial" panose="020B0604020202020204" pitchFamily="34" charset="0"/>
                <a:cs typeface="Arial" panose="020B0604020202020204" pitchFamily="34" charset="0"/>
              </a:rPr>
              <a:t> bamboos constitute the second group. They have short, thick rootstocks the tips of which produce the canes.</a:t>
            </a:r>
          </a:p>
          <a:p>
            <a:endParaRPr lang="en-US" dirty="0"/>
          </a:p>
        </p:txBody>
      </p:sp>
      <p:sp>
        <p:nvSpPr>
          <p:cNvPr id="4" name="Slide Number Placeholder 3"/>
          <p:cNvSpPr>
            <a:spLocks noGrp="1"/>
          </p:cNvSpPr>
          <p:nvPr>
            <p:ph type="sldNum" sz="quarter" idx="10"/>
          </p:nvPr>
        </p:nvSpPr>
        <p:spPr/>
        <p:txBody>
          <a:bodyPr/>
          <a:lstStyle/>
          <a:p>
            <a:fld id="{40F7F567-F720-4F08-AAC1-6FD8DAAE26C2}" type="slidenum">
              <a:rPr lang="en-US" smtClean="0"/>
              <a:t>3</a:t>
            </a:fld>
            <a:endParaRPr lang="en-US"/>
          </a:p>
        </p:txBody>
      </p:sp>
    </p:spTree>
    <p:extLst>
      <p:ext uri="{BB962C8B-B14F-4D97-AF65-F5344CB8AC3E}">
        <p14:creationId xmlns:p14="http://schemas.microsoft.com/office/powerpoint/2010/main" val="310000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lancet shingle roofing is very expensive. These are cut from bamboo laths in the length of the segments. On the back of the lancet shingle a tongue is split away from the bark layer and this tongue is inserted between pairs of roof battens. The shingles are placed with their concave side upwards. Because of the better drainage the shingle should contain no nodes outside the batten area.</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 comparison with covering consisting of stranded palm leaves the bamboo leaf cover has some disadvantages. The lancet shape, the fanning-out of the bunches and the twisting of the leafs necessitate more layers of leaf bundles, a steeper roof pitch and more solid substructure. But these roofing is not rain proof after longer periods of rain.</a:t>
            </a:r>
            <a:r>
              <a:rPr lang="en-US" dirty="0" smtClean="0"/>
              <a:t/>
            </a:r>
            <a:br>
              <a:rPr lang="en-US" dirty="0" smtClean="0"/>
            </a:br>
            <a:r>
              <a:rPr lang="en-US" dirty="0" smtClean="0"/>
              <a:t/>
            </a:r>
            <a:br>
              <a:rPr lang="en-US" dirty="0" smtClean="0"/>
            </a:br>
            <a:r>
              <a:rPr lang="en-US" sz="1200" b="0" i="0" kern="1200" dirty="0" err="1" smtClean="0">
                <a:solidFill>
                  <a:schemeClr val="tx1"/>
                </a:solidFill>
                <a:effectLst/>
                <a:latin typeface="+mn-lt"/>
                <a:ea typeface="+mn-ea"/>
                <a:cs typeface="+mn-cs"/>
              </a:rPr>
              <a:t>Roofings</a:t>
            </a:r>
            <a:r>
              <a:rPr lang="en-US" sz="1200" b="0" i="0" kern="1200" dirty="0" smtClean="0">
                <a:solidFill>
                  <a:schemeClr val="tx1"/>
                </a:solidFill>
                <a:effectLst/>
                <a:latin typeface="+mn-lt"/>
                <a:ea typeface="+mn-ea"/>
                <a:cs typeface="+mn-cs"/>
              </a:rPr>
              <a:t> with shingles made from bamboo shavings have a thick layer and are exceptionally wind and rain proof. These shingles look like brushes with long bristles. They are bent over a batten and sewn together.</a:t>
            </a:r>
            <a:endParaRPr lang="en-US" dirty="0"/>
          </a:p>
        </p:txBody>
      </p:sp>
      <p:sp>
        <p:nvSpPr>
          <p:cNvPr id="4" name="Slide Number Placeholder 3"/>
          <p:cNvSpPr>
            <a:spLocks noGrp="1"/>
          </p:cNvSpPr>
          <p:nvPr>
            <p:ph type="sldNum" sz="quarter" idx="10"/>
          </p:nvPr>
        </p:nvSpPr>
        <p:spPr/>
        <p:txBody>
          <a:bodyPr/>
          <a:lstStyle/>
          <a:p>
            <a:fld id="{40F7F567-F720-4F08-AAC1-6FD8DAAE26C2}" type="slidenum">
              <a:rPr lang="en-US" smtClean="0"/>
              <a:t>15</a:t>
            </a:fld>
            <a:endParaRPr lang="en-US"/>
          </a:p>
        </p:txBody>
      </p:sp>
    </p:spTree>
    <p:extLst>
      <p:ext uri="{BB962C8B-B14F-4D97-AF65-F5344CB8AC3E}">
        <p14:creationId xmlns:p14="http://schemas.microsoft.com/office/powerpoint/2010/main" val="367765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5E2CF-C6E9-4909-BD02-B7EAB0D71ABD}" type="datetimeFigureOut">
              <a:rPr lang="en-US" smtClean="0"/>
              <a:t>16-Sep-14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5E2CF-C6E9-4909-BD02-B7EAB0D71ABD}" type="datetimeFigureOut">
              <a:rPr lang="en-US" smtClean="0"/>
              <a:t>16-Sep-14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5E2CF-C6E9-4909-BD02-B7EAB0D71ABD}" type="datetimeFigureOut">
              <a:rPr lang="en-US" smtClean="0"/>
              <a:t>16-Sep-14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5E2CF-C6E9-4909-BD02-B7EAB0D71ABD}" type="datetimeFigureOut">
              <a:rPr lang="en-US" smtClean="0"/>
              <a:t>16-Sep-14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5E2CF-C6E9-4909-BD02-B7EAB0D71ABD}" type="datetimeFigureOut">
              <a:rPr lang="en-US" smtClean="0"/>
              <a:t>16-Sep-14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5E2CF-C6E9-4909-BD02-B7EAB0D71ABD}" type="datetimeFigureOut">
              <a:rPr lang="en-US" smtClean="0"/>
              <a:t>16-Sep-14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5E2CF-C6E9-4909-BD02-B7EAB0D71ABD}" type="datetimeFigureOut">
              <a:rPr lang="en-US" smtClean="0"/>
              <a:t>16-Sep-14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5E2CF-C6E9-4909-BD02-B7EAB0D71ABD}" type="datetimeFigureOut">
              <a:rPr lang="en-US" smtClean="0"/>
              <a:t>16-Sep-14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5E2CF-C6E9-4909-BD02-B7EAB0D71ABD}" type="datetimeFigureOut">
              <a:rPr lang="en-US" smtClean="0"/>
              <a:t>16-Sep-14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E2CF-C6E9-4909-BD02-B7EAB0D71ABD}" type="datetimeFigureOut">
              <a:rPr lang="en-US" smtClean="0"/>
              <a:t>16-Sep-14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E2CF-C6E9-4909-BD02-B7EAB0D71ABD}" type="datetimeFigureOut">
              <a:rPr lang="en-US" smtClean="0"/>
              <a:t>16-Sep-14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FFAEC-5F95-4935-B42C-DEB5AB6DCB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5E2CF-C6E9-4909-BD02-B7EAB0D71ABD}" type="datetimeFigureOut">
              <a:rPr lang="en-US" smtClean="0"/>
              <a:t>16-Sep-14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FFAEC-5F95-4935-B42C-DEB5AB6DCB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19800"/>
            <a:ext cx="6318396" cy="584775"/>
          </a:xfrm>
          <a:prstGeom prst="rect">
            <a:avLst/>
          </a:prstGeom>
        </p:spPr>
        <p:txBody>
          <a:bodyPr wrap="none">
            <a:spAutoFit/>
          </a:bodyPr>
          <a:lstStyle/>
          <a:p>
            <a:r>
              <a:rPr lang="en-US" sz="3200" b="1" dirty="0" smtClean="0"/>
              <a:t>Bamboo</a:t>
            </a:r>
            <a:r>
              <a:rPr lang="en-US" sz="3200" b="1" dirty="0"/>
              <a:t> </a:t>
            </a:r>
            <a:r>
              <a:rPr lang="en-US" sz="3200" b="1" dirty="0" smtClean="0"/>
              <a:t>: as a construction material</a:t>
            </a:r>
            <a:endParaRPr lang="en-US"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biLevel thresh="75000"/>
            <a:extLst>
              <a:ext uri="{28A0092B-C50C-407E-A947-70E740481C1C}">
                <a14:useLocalDpi xmlns:a14="http://schemas.microsoft.com/office/drawing/2010/main" val="0"/>
              </a:ext>
            </a:extLst>
          </a:blip>
          <a:srcRect l="20770" t="8288" r="16154" b="14229"/>
          <a:stretch/>
        </p:blipFill>
        <p:spPr>
          <a:xfrm>
            <a:off x="381000" y="381000"/>
            <a:ext cx="9135592" cy="6309360"/>
          </a:xfrm>
          <a:prstGeom prst="rect">
            <a:avLst/>
          </a:prstGeom>
        </p:spPr>
      </p:pic>
      <p:sp>
        <p:nvSpPr>
          <p:cNvPr id="2" name="Rectangle 1"/>
          <p:cNvSpPr/>
          <p:nvPr/>
        </p:nvSpPr>
        <p:spPr>
          <a:xfrm>
            <a:off x="228600" y="228600"/>
            <a:ext cx="1463862" cy="523220"/>
          </a:xfrm>
          <a:prstGeom prst="rect">
            <a:avLst/>
          </a:prstGeom>
        </p:spPr>
        <p:txBody>
          <a:bodyPr wrap="none">
            <a:spAutoFit/>
          </a:bodyPr>
          <a:lstStyle/>
          <a:p>
            <a:r>
              <a:rPr lang="en-US" sz="2800" b="1" dirty="0">
                <a:latin typeface="Arial" panose="020B0604020202020204" pitchFamily="34" charset="0"/>
              </a:rPr>
              <a:t>Scopes</a:t>
            </a:r>
            <a:endParaRPr lang="en-US" sz="2800" b="1" i="0" dirty="0">
              <a:effectLst/>
              <a:latin typeface="Arial" panose="020B0604020202020204" pitchFamily="34" charset="0"/>
            </a:endParaRPr>
          </a:p>
        </p:txBody>
      </p:sp>
    </p:spTree>
    <p:extLst>
      <p:ext uri="{BB962C8B-B14F-4D97-AF65-F5344CB8AC3E}">
        <p14:creationId xmlns:p14="http://schemas.microsoft.com/office/powerpoint/2010/main" val="29927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686800" cy="4216539"/>
          </a:xfrm>
          <a:prstGeom prst="rect">
            <a:avLst/>
          </a:prstGeom>
        </p:spPr>
        <p:txBody>
          <a:bodyPr wrap="square">
            <a:spAutoFit/>
          </a:bodyPr>
          <a:lstStyle/>
          <a:p>
            <a:r>
              <a:rPr lang="en-US" sz="2600" b="1" dirty="0">
                <a:latin typeface="Arial" panose="020B0604020202020204" pitchFamily="34" charset="0"/>
                <a:cs typeface="Arial" panose="020B0604020202020204" pitchFamily="34" charset="0"/>
              </a:rPr>
              <a:t>Bamboo as a building </a:t>
            </a:r>
            <a:r>
              <a:rPr lang="en-US" sz="2600" b="1" dirty="0" smtClean="0">
                <a:latin typeface="Arial" panose="020B0604020202020204" pitchFamily="34" charset="0"/>
                <a:cs typeface="Arial" panose="020B0604020202020204" pitchFamily="34" charset="0"/>
              </a:rPr>
              <a:t>material</a:t>
            </a:r>
          </a:p>
          <a:p>
            <a:endParaRPr lang="en-US" sz="2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Bamboo is one of the oldest materials used for the construction of houses and other structures</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Its strength, flexibility and versatility make it a suitable material for addressing every </a:t>
            </a:r>
            <a:r>
              <a:rPr lang="en-US" dirty="0" smtClean="0">
                <a:latin typeface="Arial" panose="020B0604020202020204" pitchFamily="34" charset="0"/>
                <a:cs typeface="Arial" panose="020B0604020202020204" pitchFamily="34" charset="0"/>
              </a:rPr>
              <a:t>housing component </a:t>
            </a:r>
            <a:r>
              <a:rPr lang="en-US" dirty="0">
                <a:latin typeface="Arial" panose="020B0604020202020204" pitchFamily="34" charset="0"/>
                <a:cs typeface="Arial" panose="020B0604020202020204" pitchFamily="34" charset="0"/>
              </a:rPr>
              <a:t>when treated and used properly. Bamboo is relatively cheap, easy to work with </a:t>
            </a:r>
            <a:r>
              <a:rPr lang="en-US" dirty="0" smtClean="0">
                <a:latin typeface="Arial" panose="020B0604020202020204" pitchFamily="34" charset="0"/>
                <a:cs typeface="Arial" panose="020B0604020202020204" pitchFamily="34" charset="0"/>
              </a:rPr>
              <a:t>and readily </a:t>
            </a:r>
            <a:r>
              <a:rPr lang="en-US" dirty="0">
                <a:latin typeface="Arial" panose="020B0604020202020204" pitchFamily="34" charset="0"/>
                <a:cs typeface="Arial" panose="020B0604020202020204" pitchFamily="34" charset="0"/>
              </a:rPr>
              <a:t>available in most warm climate countries. It is estimated that more than one billion </a:t>
            </a:r>
            <a:r>
              <a:rPr lang="en-US" dirty="0" smtClean="0">
                <a:latin typeface="Arial" panose="020B0604020202020204" pitchFamily="34" charset="0"/>
                <a:cs typeface="Arial" panose="020B0604020202020204" pitchFamily="34" charset="0"/>
              </a:rPr>
              <a:t>people in </a:t>
            </a:r>
            <a:r>
              <a:rPr lang="en-US" dirty="0">
                <a:latin typeface="Arial" panose="020B0604020202020204" pitchFamily="34" charset="0"/>
                <a:cs typeface="Arial" panose="020B0604020202020204" pitchFamily="34" charset="0"/>
              </a:rPr>
              <a:t>the world live in bamboo house and in Bangladesh alone more than 70% houses are made </a:t>
            </a:r>
            <a:r>
              <a:rPr lang="en-US" dirty="0" smtClean="0">
                <a:latin typeface="Arial" panose="020B0604020202020204" pitchFamily="34" charset="0"/>
                <a:cs typeface="Arial" panose="020B0604020202020204" pitchFamily="34" charset="0"/>
              </a:rPr>
              <a:t>up of bamboo.</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Bamboo can be a potential building material in the most of the developing countries where </a:t>
            </a:r>
            <a:r>
              <a:rPr lang="en-US" dirty="0" smtClean="0">
                <a:latin typeface="Arial" panose="020B0604020202020204" pitchFamily="34" charset="0"/>
                <a:cs typeface="Arial" panose="020B0604020202020204" pitchFamily="34" charset="0"/>
              </a:rPr>
              <a:t>it grows. It </a:t>
            </a:r>
            <a:r>
              <a:rPr lang="en-US" dirty="0">
                <a:latin typeface="Arial" panose="020B0604020202020204" pitchFamily="34" charset="0"/>
                <a:cs typeface="Arial" panose="020B0604020202020204" pitchFamily="34" charset="0"/>
              </a:rPr>
              <a:t>grows in the most of the African and Asian countries where the </a:t>
            </a:r>
            <a:r>
              <a:rPr lang="en-US" dirty="0" smtClean="0">
                <a:latin typeface="Arial" panose="020B0604020202020204" pitchFamily="34" charset="0"/>
                <a:cs typeface="Arial" panose="020B0604020202020204" pitchFamily="34" charset="0"/>
              </a:rPr>
              <a:t>affordable.</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152072"/>
            <a:ext cx="9296400" cy="1477328"/>
          </a:xfrm>
          <a:prstGeom prst="rect">
            <a:avLst/>
          </a:prstGeom>
        </p:spPr>
        <p:txBody>
          <a:bodyPr wrap="square">
            <a:spAutoFit/>
          </a:bodyPr>
          <a:lstStyle/>
          <a:p>
            <a:r>
              <a:rPr lang="en-US" dirty="0">
                <a:solidFill>
                  <a:srgbClr val="808080"/>
                </a:solidFill>
                <a:latin typeface="Arial" panose="020B0604020202020204" pitchFamily="34" charset="0"/>
              </a:rPr>
              <a:t>Bamboo houses are without exception skeletal buildings having raised floors with main posts which are anchored in the ground. Typical bamboo elements are canes, halved canes, laths, beading, bamboo boards and rope ties. This way of construction offers the following advantages: pre-fabrication, simple assembly, simple replacement of structural parts; the bamboo elements can be easily dismantled and reused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09600"/>
            <a:ext cx="5537200" cy="4368800"/>
          </a:xfrm>
          <a:prstGeom prst="rect">
            <a:avLst/>
          </a:prstGeom>
        </p:spPr>
      </p:pic>
      <p:sp>
        <p:nvSpPr>
          <p:cNvPr id="4" name="Rectangle 3"/>
          <p:cNvSpPr/>
          <p:nvPr/>
        </p:nvSpPr>
        <p:spPr>
          <a:xfrm>
            <a:off x="381000" y="117157"/>
            <a:ext cx="4078361" cy="492443"/>
          </a:xfrm>
          <a:prstGeom prst="rect">
            <a:avLst/>
          </a:prstGeom>
        </p:spPr>
        <p:txBody>
          <a:bodyPr wrap="none">
            <a:spAutoFit/>
          </a:bodyPr>
          <a:lstStyle/>
          <a:p>
            <a:r>
              <a:rPr lang="en-US" sz="2600" b="1" dirty="0" smtClean="0">
                <a:latin typeface="Arial" panose="020B0604020202020204" pitchFamily="34" charset="0"/>
              </a:rPr>
              <a:t>Scope - Bamboo </a:t>
            </a:r>
            <a:r>
              <a:rPr lang="en-US" sz="2600" b="1" dirty="0">
                <a:latin typeface="Arial" panose="020B0604020202020204" pitchFamily="34" charset="0"/>
              </a:rPr>
              <a:t>houses</a:t>
            </a:r>
            <a:endParaRPr lang="en-US" sz="2600" b="1" i="0" dirty="0">
              <a:effectLst/>
              <a:latin typeface="Arial" panose="020B0604020202020204" pitchFamily="34" charset="0"/>
            </a:endParaRPr>
          </a:p>
        </p:txBody>
      </p:sp>
    </p:spTree>
    <p:extLst>
      <p:ext uri="{BB962C8B-B14F-4D97-AF65-F5344CB8AC3E}">
        <p14:creationId xmlns:p14="http://schemas.microsoft.com/office/powerpoint/2010/main" val="185770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40268"/>
            <a:ext cx="7200626" cy="461665"/>
          </a:xfrm>
          <a:prstGeom prst="rect">
            <a:avLst/>
          </a:prstGeom>
        </p:spPr>
        <p:txBody>
          <a:bodyPr wrap="none">
            <a:spAutoFit/>
          </a:bodyPr>
          <a:lstStyle/>
          <a:p>
            <a:r>
              <a:rPr lang="en-US" sz="2400" b="1" dirty="0" smtClean="0">
                <a:latin typeface="Arial" panose="020B0604020202020204" pitchFamily="34" charset="0"/>
              </a:rPr>
              <a:t>Scope - Bamboo Houses – Types Of Foundation</a:t>
            </a:r>
            <a:endParaRPr lang="en-US" sz="2400" b="1" i="0" dirty="0">
              <a:effectLst/>
              <a:latin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45" t="21891" r="10000" b="9699"/>
          <a:stretch/>
        </p:blipFill>
        <p:spPr>
          <a:xfrm>
            <a:off x="228600" y="1295400"/>
            <a:ext cx="9387840" cy="4191000"/>
          </a:xfrm>
          <a:prstGeom prst="rect">
            <a:avLst/>
          </a:prstGeom>
        </p:spPr>
      </p:pic>
    </p:spTree>
    <p:extLst>
      <p:ext uri="{BB962C8B-B14F-4D97-AF65-F5344CB8AC3E}">
        <p14:creationId xmlns:p14="http://schemas.microsoft.com/office/powerpoint/2010/main" val="2450614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46" t="24627" r="28462" b="8331"/>
          <a:stretch/>
        </p:blipFill>
        <p:spPr>
          <a:xfrm>
            <a:off x="577312" y="716949"/>
            <a:ext cx="5144319" cy="286445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84" t="24628" r="25386" b="10056"/>
          <a:stretch/>
        </p:blipFill>
        <p:spPr>
          <a:xfrm>
            <a:off x="6274536" y="685800"/>
            <a:ext cx="2667000" cy="288648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9999" t="27364" r="12308" b="17909"/>
          <a:stretch/>
        </p:blipFill>
        <p:spPr>
          <a:xfrm>
            <a:off x="5181600" y="3810000"/>
            <a:ext cx="4480302" cy="2890517"/>
          </a:xfrm>
          <a:prstGeom prst="rect">
            <a:avLst/>
          </a:prstGeom>
        </p:spPr>
      </p:pic>
      <p:sp>
        <p:nvSpPr>
          <p:cNvPr id="6" name="Rectangle 5"/>
          <p:cNvSpPr/>
          <p:nvPr/>
        </p:nvSpPr>
        <p:spPr>
          <a:xfrm>
            <a:off x="381000" y="240268"/>
            <a:ext cx="6320385" cy="461665"/>
          </a:xfrm>
          <a:prstGeom prst="rect">
            <a:avLst/>
          </a:prstGeom>
        </p:spPr>
        <p:txBody>
          <a:bodyPr wrap="none">
            <a:spAutoFit/>
          </a:bodyPr>
          <a:lstStyle/>
          <a:p>
            <a:r>
              <a:rPr lang="en-US" sz="2400" b="1" dirty="0" smtClean="0">
                <a:latin typeface="Arial" panose="020B0604020202020204" pitchFamily="34" charset="0"/>
              </a:rPr>
              <a:t>Scope - Bamboo Houses – Types Of Walls</a:t>
            </a:r>
            <a:endParaRPr lang="en-US" sz="2400" b="1" i="0" dirty="0">
              <a:effectLst/>
              <a:latin typeface="Arial" panose="020B0604020202020204" pitchFamily="34"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77" t="41046" r="52308" b="15172"/>
          <a:stretch/>
        </p:blipFill>
        <p:spPr>
          <a:xfrm>
            <a:off x="544182" y="4262116"/>
            <a:ext cx="4419600" cy="2438401"/>
          </a:xfrm>
          <a:prstGeom prst="rect">
            <a:avLst/>
          </a:prstGeom>
        </p:spPr>
      </p:pic>
    </p:spTree>
    <p:extLst>
      <p:ext uri="{BB962C8B-B14F-4D97-AF65-F5344CB8AC3E}">
        <p14:creationId xmlns:p14="http://schemas.microsoft.com/office/powerpoint/2010/main" val="261505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0268"/>
            <a:ext cx="1954381" cy="369332"/>
          </a:xfrm>
          <a:prstGeom prst="rect">
            <a:avLst/>
          </a:prstGeom>
        </p:spPr>
        <p:txBody>
          <a:bodyPr wrap="none">
            <a:spAutoFit/>
          </a:bodyPr>
          <a:lstStyle/>
          <a:p>
            <a:r>
              <a:rPr lang="en-US" b="1" dirty="0" smtClean="0">
                <a:latin typeface="Arial" panose="020B0604020202020204" pitchFamily="34" charset="0"/>
              </a:rPr>
              <a:t>Scope - Roofing</a:t>
            </a:r>
            <a:endParaRPr lang="en-US" b="1" i="0" dirty="0">
              <a:effectLst/>
              <a:latin typeface="Arial" panose="020B0604020202020204" pitchFamily="34" charset="0"/>
            </a:endParaRPr>
          </a:p>
        </p:txBody>
      </p:sp>
      <p:sp>
        <p:nvSpPr>
          <p:cNvPr id="5" name="Rectangle 4"/>
          <p:cNvSpPr/>
          <p:nvPr/>
        </p:nvSpPr>
        <p:spPr>
          <a:xfrm>
            <a:off x="381000" y="3670852"/>
            <a:ext cx="3801403" cy="923330"/>
          </a:xfrm>
          <a:prstGeom prst="rect">
            <a:avLst/>
          </a:prstGeom>
        </p:spPr>
        <p:txBody>
          <a:bodyPr wrap="square">
            <a:spAutoFit/>
          </a:bodyPr>
          <a:lstStyle/>
          <a:p>
            <a:r>
              <a:rPr lang="en-US" dirty="0">
                <a:solidFill>
                  <a:srgbClr val="808080"/>
                </a:solidFill>
                <a:latin typeface="Arial" panose="020B0604020202020204" pitchFamily="34" charset="0"/>
              </a:rPr>
              <a:t>The simplest roof covering is formed by bamboo shingles which are as long as the rafters.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68626"/>
            <a:ext cx="3733800"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801511"/>
            <a:ext cx="4191000" cy="5370689"/>
          </a:xfrm>
          <a:prstGeom prst="rect">
            <a:avLst/>
          </a:prstGeom>
        </p:spPr>
      </p:pic>
      <p:sp>
        <p:nvSpPr>
          <p:cNvPr id="9" name="Rectangle 8"/>
          <p:cNvSpPr/>
          <p:nvPr/>
        </p:nvSpPr>
        <p:spPr>
          <a:xfrm>
            <a:off x="4800600" y="6260068"/>
            <a:ext cx="1787669" cy="369332"/>
          </a:xfrm>
          <a:prstGeom prst="rect">
            <a:avLst/>
          </a:prstGeom>
        </p:spPr>
        <p:txBody>
          <a:bodyPr wrap="none">
            <a:spAutoFit/>
          </a:bodyPr>
          <a:lstStyle/>
          <a:p>
            <a:r>
              <a:rPr lang="en-US" dirty="0">
                <a:solidFill>
                  <a:srgbClr val="808080"/>
                </a:solidFill>
                <a:latin typeface="Arial" panose="020B0604020202020204" pitchFamily="34" charset="0"/>
              </a:rPr>
              <a:t>Lancet shingles</a:t>
            </a:r>
            <a:endParaRPr lang="en-US" dirty="0"/>
          </a:p>
        </p:txBody>
      </p:sp>
    </p:spTree>
    <p:extLst>
      <p:ext uri="{BB962C8B-B14F-4D97-AF65-F5344CB8AC3E}">
        <p14:creationId xmlns:p14="http://schemas.microsoft.com/office/powerpoint/2010/main" val="1952627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0268"/>
            <a:ext cx="3374835" cy="369332"/>
          </a:xfrm>
          <a:prstGeom prst="rect">
            <a:avLst/>
          </a:prstGeom>
        </p:spPr>
        <p:txBody>
          <a:bodyPr wrap="none">
            <a:spAutoFit/>
          </a:bodyPr>
          <a:lstStyle/>
          <a:p>
            <a:r>
              <a:rPr lang="en-US" b="1" dirty="0" smtClean="0">
                <a:latin typeface="Arial" panose="020B0604020202020204" pitchFamily="34" charset="0"/>
              </a:rPr>
              <a:t>Scope - </a:t>
            </a:r>
            <a:r>
              <a:rPr lang="en-US" b="1" dirty="0"/>
              <a:t>Footbridges and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30" y="761999"/>
            <a:ext cx="3521749" cy="35383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761998"/>
            <a:ext cx="5173870" cy="3538361"/>
          </a:xfrm>
          <a:prstGeom prst="rect">
            <a:avLst/>
          </a:prstGeom>
        </p:spPr>
      </p:pic>
      <p:sp>
        <p:nvSpPr>
          <p:cNvPr id="7" name="Rectangle 6"/>
          <p:cNvSpPr/>
          <p:nvPr/>
        </p:nvSpPr>
        <p:spPr>
          <a:xfrm>
            <a:off x="361122" y="4452758"/>
            <a:ext cx="3625557" cy="2031325"/>
          </a:xfrm>
          <a:prstGeom prst="rect">
            <a:avLst/>
          </a:prstGeom>
        </p:spPr>
        <p:txBody>
          <a:bodyPr wrap="square">
            <a:spAutoFit/>
          </a:bodyPr>
          <a:lstStyle/>
          <a:p>
            <a:r>
              <a:rPr lang="en-US" dirty="0">
                <a:solidFill>
                  <a:srgbClr val="808080"/>
                </a:solidFill>
                <a:latin typeface="Arial" panose="020B0604020202020204" pitchFamily="34" charset="0"/>
              </a:rPr>
              <a:t>Footbridge without surface</a:t>
            </a:r>
            <a:r>
              <a:rPr lang="en-US" dirty="0"/>
              <a:t/>
            </a:r>
            <a:br>
              <a:rPr lang="en-US" dirty="0"/>
            </a:br>
            <a:r>
              <a:rPr lang="en-US" dirty="0">
                <a:solidFill>
                  <a:srgbClr val="808080"/>
                </a:solidFill>
                <a:latin typeface="Arial" panose="020B0604020202020204" pitchFamily="34" charset="0"/>
              </a:rPr>
              <a:t>Tied battens hold the poles together and act as a load distributor so that the load on a single pole is transferred to its </a:t>
            </a:r>
            <a:r>
              <a:rPr lang="en-US" dirty="0" err="1">
                <a:solidFill>
                  <a:srgbClr val="808080"/>
                </a:solidFill>
                <a:latin typeface="Arial" panose="020B0604020202020204" pitchFamily="34" charset="0"/>
              </a:rPr>
              <a:t>neighbour</a:t>
            </a:r>
            <a:r>
              <a:rPr lang="en-US" dirty="0">
                <a:solidFill>
                  <a:srgbClr val="808080"/>
                </a:solidFill>
                <a:latin typeface="Arial" panose="020B0604020202020204" pitchFamily="34" charset="0"/>
              </a:rPr>
              <a:t>. The ends of the poles are pinned to the ground.</a:t>
            </a:r>
            <a:endParaRPr lang="en-US" dirty="0"/>
          </a:p>
        </p:txBody>
      </p:sp>
      <p:sp>
        <p:nvSpPr>
          <p:cNvPr id="8" name="Rectangle 7"/>
          <p:cNvSpPr/>
          <p:nvPr/>
        </p:nvSpPr>
        <p:spPr>
          <a:xfrm>
            <a:off x="4191000" y="4452758"/>
            <a:ext cx="5250070" cy="1477328"/>
          </a:xfrm>
          <a:prstGeom prst="rect">
            <a:avLst/>
          </a:prstGeom>
        </p:spPr>
        <p:txBody>
          <a:bodyPr wrap="square">
            <a:spAutoFit/>
          </a:bodyPr>
          <a:lstStyle/>
          <a:p>
            <a:r>
              <a:rPr lang="en-US" dirty="0">
                <a:solidFill>
                  <a:srgbClr val="808080"/>
                </a:solidFill>
                <a:latin typeface="Arial" panose="020B0604020202020204" pitchFamily="34" charset="0"/>
              </a:rPr>
              <a:t>Footbridge with surface of woven batten</a:t>
            </a:r>
            <a:r>
              <a:rPr lang="en-US" dirty="0"/>
              <a:t/>
            </a:r>
            <a:br>
              <a:rPr lang="en-US" dirty="0"/>
            </a:br>
            <a:r>
              <a:rPr lang="en-US" dirty="0">
                <a:solidFill>
                  <a:srgbClr val="808080"/>
                </a:solidFill>
                <a:latin typeface="Arial" panose="020B0604020202020204" pitchFamily="34" charset="0"/>
              </a:rPr>
              <a:t>The layer of poles has differing </a:t>
            </a:r>
            <a:r>
              <a:rPr lang="en-US" dirty="0" err="1">
                <a:solidFill>
                  <a:srgbClr val="808080"/>
                </a:solidFill>
                <a:latin typeface="Arial" panose="020B0604020202020204" pitchFamily="34" charset="0"/>
              </a:rPr>
              <a:t>spacings</a:t>
            </a:r>
            <a:r>
              <a:rPr lang="en-US" dirty="0">
                <a:solidFill>
                  <a:srgbClr val="808080"/>
                </a:solidFill>
                <a:latin typeface="Arial" panose="020B0604020202020204" pitchFamily="34" charset="0"/>
              </a:rPr>
              <a:t>. The woven battens provide rigidity and distribute the load. Piles serve as intermediate supports and also as posts for the handrail.</a:t>
            </a:r>
            <a:endParaRPr lang="en-US" dirty="0"/>
          </a:p>
        </p:txBody>
      </p:sp>
    </p:spTree>
    <p:extLst>
      <p:ext uri="{BB962C8B-B14F-4D97-AF65-F5344CB8AC3E}">
        <p14:creationId xmlns:p14="http://schemas.microsoft.com/office/powerpoint/2010/main" val="352981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0268"/>
            <a:ext cx="2134302" cy="369332"/>
          </a:xfrm>
          <a:prstGeom prst="rect">
            <a:avLst/>
          </a:prstGeom>
        </p:spPr>
        <p:txBody>
          <a:bodyPr wrap="none">
            <a:spAutoFit/>
          </a:bodyPr>
          <a:lstStyle/>
          <a:p>
            <a:r>
              <a:rPr lang="en-US" b="1" dirty="0" smtClean="0">
                <a:latin typeface="Arial" panose="020B0604020202020204" pitchFamily="34" charset="0"/>
              </a:rPr>
              <a:t>Scope - </a:t>
            </a:r>
            <a:r>
              <a:rPr lang="en-US" b="1" dirty="0" smtClean="0"/>
              <a:t>Scaffolding</a:t>
            </a:r>
            <a:endParaRPr lang="en-US" b="1" dirty="0"/>
          </a:p>
        </p:txBody>
      </p:sp>
      <p:sp>
        <p:nvSpPr>
          <p:cNvPr id="2" name="Rectangle 1"/>
          <p:cNvSpPr/>
          <p:nvPr/>
        </p:nvSpPr>
        <p:spPr>
          <a:xfrm>
            <a:off x="4419600" y="838200"/>
            <a:ext cx="4953000" cy="923330"/>
          </a:xfrm>
          <a:prstGeom prst="rect">
            <a:avLst/>
          </a:prstGeom>
        </p:spPr>
        <p:txBody>
          <a:bodyPr>
            <a:spAutoFit/>
          </a:bodyPr>
          <a:lstStyle/>
          <a:p>
            <a:r>
              <a:rPr lang="en-US" dirty="0">
                <a:solidFill>
                  <a:srgbClr val="808080"/>
                </a:solidFill>
                <a:latin typeface="Arial" panose="020B0604020202020204" pitchFamily="34" charset="0"/>
              </a:rPr>
              <a:t>Because of the </a:t>
            </a:r>
            <a:r>
              <a:rPr lang="en-US" dirty="0" smtClean="0">
                <a:solidFill>
                  <a:srgbClr val="808080"/>
                </a:solidFill>
                <a:latin typeface="Arial" panose="020B0604020202020204" pitchFamily="34" charset="0"/>
              </a:rPr>
              <a:t>favorable </a:t>
            </a:r>
            <a:r>
              <a:rPr lang="en-US" dirty="0">
                <a:solidFill>
                  <a:srgbClr val="808080"/>
                </a:solidFill>
                <a:latin typeface="Arial" panose="020B0604020202020204" pitchFamily="34" charset="0"/>
              </a:rPr>
              <a:t>relationship between load-bearing capacity and weight, bamboo can be used for the </a:t>
            </a:r>
            <a:r>
              <a:rPr lang="en-US" dirty="0" smtClean="0">
                <a:solidFill>
                  <a:srgbClr val="808080"/>
                </a:solidFill>
                <a:latin typeface="Arial" panose="020B0604020202020204" pitchFamily="34" charset="0"/>
              </a:rPr>
              <a:t>construction.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4" y="838199"/>
            <a:ext cx="3793435" cy="5696855"/>
          </a:xfrm>
          <a:prstGeom prst="rect">
            <a:avLst/>
          </a:prstGeom>
        </p:spPr>
      </p:pic>
    </p:spTree>
    <p:extLst>
      <p:ext uri="{BB962C8B-B14F-4D97-AF65-F5344CB8AC3E}">
        <p14:creationId xmlns:p14="http://schemas.microsoft.com/office/powerpoint/2010/main" val="994978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40268"/>
            <a:ext cx="3544560" cy="369332"/>
          </a:xfrm>
          <a:prstGeom prst="rect">
            <a:avLst/>
          </a:prstGeom>
        </p:spPr>
        <p:txBody>
          <a:bodyPr wrap="none">
            <a:spAutoFit/>
          </a:bodyPr>
          <a:lstStyle/>
          <a:p>
            <a:r>
              <a:rPr lang="en-US" b="1" dirty="0" smtClean="0">
                <a:latin typeface="Arial" panose="020B0604020202020204" pitchFamily="34" charset="0"/>
              </a:rPr>
              <a:t>Detail – joinery – Bamboo cuts</a:t>
            </a:r>
            <a:endParaRPr lang="en-US" b="1" dirty="0"/>
          </a:p>
        </p:txBody>
      </p:sp>
      <p:sp>
        <p:nvSpPr>
          <p:cNvPr id="4" name="Rectangle 3"/>
          <p:cNvSpPr/>
          <p:nvPr/>
        </p:nvSpPr>
        <p:spPr>
          <a:xfrm>
            <a:off x="3925560" y="286434"/>
            <a:ext cx="5828040" cy="646331"/>
          </a:xfrm>
          <a:prstGeom prst="rect">
            <a:avLst/>
          </a:prstGeom>
        </p:spPr>
        <p:txBody>
          <a:bodyPr wrap="square">
            <a:spAutoFit/>
          </a:bodyPr>
          <a:lstStyle/>
          <a:p>
            <a:r>
              <a:rPr lang="en-US" dirty="0" smtClean="0">
                <a:solidFill>
                  <a:srgbClr val="000000"/>
                </a:solidFill>
                <a:latin typeface="Arial" panose="020B0604020202020204" pitchFamily="34" charset="0"/>
              </a:rPr>
              <a:t>these </a:t>
            </a:r>
            <a:r>
              <a:rPr lang="en-US" dirty="0">
                <a:solidFill>
                  <a:srgbClr val="000000"/>
                </a:solidFill>
                <a:latin typeface="Arial" panose="020B0604020202020204" pitchFamily="34" charset="0"/>
              </a:rPr>
              <a:t>are the most common cuts to use when making bamboo joints</a:t>
            </a:r>
            <a:r>
              <a:rPr lang="en-US" dirty="0" smtClean="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p:txBody>
      </p:sp>
      <p:grpSp>
        <p:nvGrpSpPr>
          <p:cNvPr id="11" name="Group 10"/>
          <p:cNvGrpSpPr/>
          <p:nvPr/>
        </p:nvGrpSpPr>
        <p:grpSpPr>
          <a:xfrm>
            <a:off x="381000" y="1034534"/>
            <a:ext cx="9124543" cy="2927866"/>
            <a:chOff x="381000" y="838200"/>
            <a:chExt cx="9124543" cy="292786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838200"/>
              <a:ext cx="8819745" cy="2590800"/>
            </a:xfrm>
            <a:prstGeom prst="rect">
              <a:avLst/>
            </a:prstGeom>
          </p:spPr>
        </p:pic>
        <p:sp>
          <p:nvSpPr>
            <p:cNvPr id="5" name="Rectangle 4"/>
            <p:cNvSpPr/>
            <p:nvPr/>
          </p:nvSpPr>
          <p:spPr>
            <a:xfrm>
              <a:off x="381000" y="3364468"/>
              <a:ext cx="1524000"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one ear</a:t>
              </a:r>
              <a:endParaRPr lang="en-US" dirty="0">
                <a:solidFill>
                  <a:srgbClr val="000000"/>
                </a:solidFill>
                <a:latin typeface="Arial" panose="020B0604020202020204" pitchFamily="34" charset="0"/>
              </a:endParaRPr>
            </a:p>
          </p:txBody>
        </p:sp>
        <p:sp>
          <p:nvSpPr>
            <p:cNvPr id="6" name="Rectangle 5"/>
            <p:cNvSpPr/>
            <p:nvPr/>
          </p:nvSpPr>
          <p:spPr>
            <a:xfrm>
              <a:off x="2286000" y="3352800"/>
              <a:ext cx="1524000"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two ear</a:t>
              </a:r>
              <a:endParaRPr lang="en-US" dirty="0">
                <a:solidFill>
                  <a:srgbClr val="000000"/>
                </a:solidFill>
                <a:latin typeface="Arial" panose="020B0604020202020204" pitchFamily="34" charset="0"/>
              </a:endParaRPr>
            </a:p>
          </p:txBody>
        </p:sp>
        <p:sp>
          <p:nvSpPr>
            <p:cNvPr id="8" name="Rectangle 7"/>
            <p:cNvSpPr/>
            <p:nvPr/>
          </p:nvSpPr>
          <p:spPr>
            <a:xfrm>
              <a:off x="4275694" y="3358634"/>
              <a:ext cx="1524000"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beveled</a:t>
              </a:r>
              <a:endParaRPr lang="en-US" dirty="0">
                <a:solidFill>
                  <a:srgbClr val="000000"/>
                </a:solidFill>
                <a:latin typeface="Arial" panose="020B0604020202020204" pitchFamily="34" charset="0"/>
              </a:endParaRPr>
            </a:p>
          </p:txBody>
        </p:sp>
        <p:sp>
          <p:nvSpPr>
            <p:cNvPr id="9" name="Rectangle 8"/>
            <p:cNvSpPr/>
            <p:nvPr/>
          </p:nvSpPr>
          <p:spPr>
            <a:xfrm>
              <a:off x="6076543" y="3396734"/>
              <a:ext cx="1524000"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flute mouth</a:t>
              </a:r>
              <a:endParaRPr lang="en-US" dirty="0">
                <a:solidFill>
                  <a:srgbClr val="000000"/>
                </a:solidFill>
                <a:latin typeface="Arial" panose="020B0604020202020204" pitchFamily="34" charset="0"/>
              </a:endParaRPr>
            </a:p>
          </p:txBody>
        </p:sp>
        <p:sp>
          <p:nvSpPr>
            <p:cNvPr id="10" name="Rectangle 9"/>
            <p:cNvSpPr/>
            <p:nvPr/>
          </p:nvSpPr>
          <p:spPr>
            <a:xfrm>
              <a:off x="7981543" y="3350784"/>
              <a:ext cx="1524000"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Fish mouth</a:t>
              </a:r>
              <a:endParaRPr lang="en-US"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3103218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441" y="240268"/>
            <a:ext cx="6532559" cy="369332"/>
          </a:xfrm>
          <a:prstGeom prst="rect">
            <a:avLst/>
          </a:prstGeom>
        </p:spPr>
        <p:txBody>
          <a:bodyPr wrap="none">
            <a:spAutoFit/>
          </a:bodyPr>
          <a:lstStyle/>
          <a:p>
            <a:pPr algn="ctr"/>
            <a:r>
              <a:rPr lang="en-US" b="1" dirty="0" smtClean="0">
                <a:latin typeface="Arial" panose="020B0604020202020204" pitchFamily="34" charset="0"/>
              </a:rPr>
              <a:t>Detail – joinery – </a:t>
            </a:r>
            <a:r>
              <a:rPr lang="en-US" b="1" dirty="0">
                <a:latin typeface="Helvetica Neue"/>
              </a:rPr>
              <a:t>Joining horizontal with vertical elements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28" y="1371600"/>
            <a:ext cx="8998878" cy="2514600"/>
          </a:xfrm>
          <a:prstGeom prst="rect">
            <a:avLst/>
          </a:prstGeom>
        </p:spPr>
      </p:pic>
      <p:sp>
        <p:nvSpPr>
          <p:cNvPr id="13" name="Rectangle 12"/>
          <p:cNvSpPr/>
          <p:nvPr/>
        </p:nvSpPr>
        <p:spPr>
          <a:xfrm>
            <a:off x="325441" y="667434"/>
            <a:ext cx="8998878" cy="369332"/>
          </a:xfrm>
          <a:prstGeom prst="rect">
            <a:avLst/>
          </a:prstGeom>
        </p:spPr>
        <p:txBody>
          <a:bodyPr wrap="square">
            <a:spAutoFit/>
          </a:bodyPr>
          <a:lstStyle/>
          <a:p>
            <a:r>
              <a:rPr lang="en-US" b="1" dirty="0" smtClean="0">
                <a:solidFill>
                  <a:srgbClr val="000000"/>
                </a:solidFill>
                <a:latin typeface="Arial" panose="020B0604020202020204" pitchFamily="34" charset="0"/>
              </a:rPr>
              <a:t>Joint </a:t>
            </a:r>
            <a:r>
              <a:rPr lang="en-US" b="1" dirty="0">
                <a:solidFill>
                  <a:srgbClr val="000000"/>
                </a:solidFill>
                <a:latin typeface="Arial" panose="020B0604020202020204" pitchFamily="34" charset="0"/>
              </a:rPr>
              <a:t>with one or two ears.</a:t>
            </a:r>
            <a:r>
              <a:rPr lang="en-US" dirty="0">
                <a:solidFill>
                  <a:srgbClr val="000000"/>
                </a:solidFill>
                <a:latin typeface="Arial" panose="020B0604020202020204" pitchFamily="34" charset="0"/>
              </a:rPr>
              <a:t> Is used to join bamboo rafters, logs or lumber</a:t>
            </a:r>
            <a:r>
              <a:rPr lang="en-US" dirty="0" smtClean="0">
                <a:solidFill>
                  <a:srgbClr val="000000"/>
                </a:solidFill>
                <a:latin typeface="Arial" panose="020B0604020202020204" pitchFamily="34" charset="0"/>
              </a:rPr>
              <a:t>.</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86199"/>
            <a:ext cx="8863806" cy="2746531"/>
          </a:xfrm>
          <a:prstGeom prst="rect">
            <a:avLst/>
          </a:prstGeom>
        </p:spPr>
      </p:pic>
    </p:spTree>
    <p:extLst>
      <p:ext uri="{BB962C8B-B14F-4D97-AF65-F5344CB8AC3E}">
        <p14:creationId xmlns:p14="http://schemas.microsoft.com/office/powerpoint/2010/main" val="287911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mboo Culm 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1" y="914400"/>
            <a:ext cx="5454319" cy="485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11800" y="786296"/>
            <a:ext cx="4191000" cy="5355312"/>
          </a:xfrm>
          <a:prstGeom prst="rect">
            <a:avLst/>
          </a:prstGeom>
        </p:spPr>
        <p:txBody>
          <a:bodyPr wrap="square">
            <a:spAutoFit/>
          </a:bodyPr>
          <a:lstStyle/>
          <a:p>
            <a:pPr marL="285750" indent="-285750">
              <a:buFont typeface="Arial" panose="020B0604020202020204" pitchFamily="34" charset="0"/>
              <a:buChar char="•"/>
            </a:pPr>
            <a:r>
              <a:rPr lang="en-US" dirty="0">
                <a:solidFill>
                  <a:srgbClr val="666666"/>
                </a:solidFill>
                <a:latin typeface="Arial" panose="020B0604020202020204" pitchFamily="34" charset="0"/>
                <a:cs typeface="Arial" panose="020B0604020202020204" pitchFamily="34" charset="0"/>
              </a:rPr>
              <a:t>Bamboo is a </a:t>
            </a:r>
            <a:r>
              <a:rPr lang="en-US" dirty="0" smtClean="0">
                <a:solidFill>
                  <a:srgbClr val="666666"/>
                </a:solidFill>
                <a:latin typeface="Arial" panose="020B0604020202020204" pitchFamily="34" charset="0"/>
                <a:cs typeface="Arial" panose="020B0604020202020204" pitchFamily="34" charset="0"/>
              </a:rPr>
              <a:t>perennial </a:t>
            </a:r>
            <a:r>
              <a:rPr lang="en-US" dirty="0">
                <a:solidFill>
                  <a:srgbClr val="666666"/>
                </a:solidFill>
                <a:latin typeface="Arial" panose="020B0604020202020204" pitchFamily="34" charset="0"/>
                <a:cs typeface="Arial" panose="020B0604020202020204" pitchFamily="34" charset="0"/>
              </a:rPr>
              <a:t>evergreen that is part of the grass family (a very tall and woody grass that is). </a:t>
            </a:r>
            <a:endParaRPr lang="en-US" dirty="0" smtClean="0">
              <a:solidFill>
                <a:srgbClr val="6666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66666"/>
                </a:solidFill>
                <a:latin typeface="Arial" panose="020B0604020202020204" pitchFamily="34" charset="0"/>
                <a:cs typeface="Arial" panose="020B0604020202020204" pitchFamily="34" charset="0"/>
              </a:rPr>
              <a:t>Similar </a:t>
            </a:r>
            <a:r>
              <a:rPr lang="en-US" dirty="0">
                <a:solidFill>
                  <a:srgbClr val="666666"/>
                </a:solidFill>
                <a:latin typeface="Arial" panose="020B0604020202020204" pitchFamily="34" charset="0"/>
                <a:cs typeface="Arial" panose="020B0604020202020204" pitchFamily="34" charset="0"/>
              </a:rPr>
              <a:t>to grass, bamboo is characterized by a jointed stem called a </a:t>
            </a:r>
            <a:r>
              <a:rPr lang="en-US" dirty="0">
                <a:solidFill>
                  <a:srgbClr val="669900"/>
                </a:solidFill>
                <a:latin typeface="Arial" panose="020B0604020202020204" pitchFamily="34" charset="0"/>
                <a:cs typeface="Arial" panose="020B0604020202020204" pitchFamily="34" charset="0"/>
              </a:rPr>
              <a:t>culm</a:t>
            </a:r>
            <a:r>
              <a:rPr lang="en-US" dirty="0">
                <a:solidFill>
                  <a:srgbClr val="666666"/>
                </a:solidFill>
                <a:latin typeface="Arial" panose="020B0604020202020204" pitchFamily="34" charset="0"/>
                <a:cs typeface="Arial" panose="020B0604020202020204" pitchFamily="34" charset="0"/>
              </a:rPr>
              <a:t>. </a:t>
            </a:r>
            <a:r>
              <a:rPr lang="en-US" dirty="0" smtClean="0">
                <a:solidFill>
                  <a:srgbClr val="666666"/>
                </a:solidFill>
                <a:latin typeface="Arial" panose="020B0604020202020204" pitchFamily="34" charset="0"/>
                <a:cs typeface="Arial" panose="020B0604020202020204" pitchFamily="34" charset="0"/>
              </a:rPr>
              <a:t>Typically </a:t>
            </a:r>
            <a:r>
              <a:rPr lang="en-US" dirty="0">
                <a:solidFill>
                  <a:srgbClr val="666666"/>
                </a:solidFill>
                <a:latin typeface="Arial" panose="020B0604020202020204" pitchFamily="34" charset="0"/>
                <a:cs typeface="Arial" panose="020B0604020202020204" pitchFamily="34" charset="0"/>
              </a:rPr>
              <a:t>the culms are hollow but some species of bamboo have solid culms. </a:t>
            </a:r>
            <a:endParaRPr lang="en-US" dirty="0" smtClean="0">
              <a:solidFill>
                <a:srgbClr val="6666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66666"/>
                </a:solidFill>
                <a:latin typeface="Arial" panose="020B0604020202020204" pitchFamily="34" charset="0"/>
                <a:cs typeface="Arial" panose="020B0604020202020204" pitchFamily="34" charset="0"/>
              </a:rPr>
              <a:t>Each </a:t>
            </a:r>
            <a:r>
              <a:rPr lang="en-US" dirty="0">
                <a:solidFill>
                  <a:srgbClr val="666666"/>
                </a:solidFill>
                <a:latin typeface="Arial" panose="020B0604020202020204" pitchFamily="34" charset="0"/>
                <a:cs typeface="Arial" panose="020B0604020202020204" pitchFamily="34" charset="0"/>
              </a:rPr>
              <a:t>culm segment begins and ends with a solid joint called a </a:t>
            </a:r>
            <a:r>
              <a:rPr lang="en-US" dirty="0">
                <a:solidFill>
                  <a:srgbClr val="669900"/>
                </a:solidFill>
                <a:latin typeface="Arial" panose="020B0604020202020204" pitchFamily="34" charset="0"/>
                <a:cs typeface="Arial" panose="020B0604020202020204" pitchFamily="34" charset="0"/>
              </a:rPr>
              <a:t>node</a:t>
            </a:r>
            <a:r>
              <a:rPr lang="en-US" dirty="0">
                <a:solidFill>
                  <a:srgbClr val="666666"/>
                </a:solidFill>
                <a:latin typeface="Arial" panose="020B0604020202020204" pitchFamily="34" charset="0"/>
                <a:cs typeface="Arial" panose="020B0604020202020204" pitchFamily="34" charset="0"/>
              </a:rPr>
              <a:t>. Nodes </a:t>
            </a:r>
            <a:r>
              <a:rPr lang="en-US" dirty="0" smtClean="0">
                <a:solidFill>
                  <a:srgbClr val="666666"/>
                </a:solidFill>
                <a:latin typeface="Arial" panose="020B0604020202020204" pitchFamily="34" charset="0"/>
                <a:cs typeface="Arial" panose="020B0604020202020204" pitchFamily="34" charset="0"/>
              </a:rPr>
              <a:t>are characterized </a:t>
            </a:r>
            <a:r>
              <a:rPr lang="en-US" dirty="0">
                <a:solidFill>
                  <a:srgbClr val="666666"/>
                </a:solidFill>
                <a:latin typeface="Arial" panose="020B0604020202020204" pitchFamily="34" charset="0"/>
                <a:cs typeface="Arial" panose="020B0604020202020204" pitchFamily="34" charset="0"/>
              </a:rPr>
              <a:t>by a swelling encircling the ends of the culm segments. </a:t>
            </a:r>
            <a:endParaRPr lang="en-US" dirty="0" smtClean="0">
              <a:solidFill>
                <a:srgbClr val="6666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66666"/>
                </a:solidFill>
                <a:latin typeface="Arial" panose="020B0604020202020204" pitchFamily="34" charset="0"/>
                <a:cs typeface="Arial" panose="020B0604020202020204" pitchFamily="34" charset="0"/>
              </a:rPr>
              <a:t>The </a:t>
            </a:r>
            <a:r>
              <a:rPr lang="en-US" dirty="0">
                <a:solidFill>
                  <a:srgbClr val="666666"/>
                </a:solidFill>
                <a:latin typeface="Arial" panose="020B0604020202020204" pitchFamily="34" charset="0"/>
                <a:cs typeface="Arial" panose="020B0604020202020204" pitchFamily="34" charset="0"/>
              </a:rPr>
              <a:t>segments between the nodes are called </a:t>
            </a:r>
            <a:r>
              <a:rPr lang="en-US" dirty="0">
                <a:solidFill>
                  <a:srgbClr val="669900"/>
                </a:solidFill>
                <a:latin typeface="Arial" panose="020B0604020202020204" pitchFamily="34" charset="0"/>
                <a:cs typeface="Arial" panose="020B0604020202020204" pitchFamily="34" charset="0"/>
              </a:rPr>
              <a:t>internodes</a:t>
            </a:r>
            <a:r>
              <a:rPr lang="en-US" dirty="0">
                <a:solidFill>
                  <a:srgbClr val="666666"/>
                </a:solidFill>
                <a:latin typeface="Arial" panose="020B0604020202020204" pitchFamily="34" charset="0"/>
                <a:cs typeface="Arial" panose="020B0604020202020204" pitchFamily="34" charset="0"/>
              </a:rPr>
              <a:t>. </a:t>
            </a:r>
            <a:endParaRPr lang="en-US" dirty="0" smtClean="0">
              <a:solidFill>
                <a:srgbClr val="6666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66666"/>
                </a:solidFill>
                <a:latin typeface="Arial" panose="020B0604020202020204" pitchFamily="34" charset="0"/>
                <a:cs typeface="Arial" panose="020B0604020202020204" pitchFamily="34" charset="0"/>
              </a:rPr>
              <a:t>From the</a:t>
            </a:r>
            <a:r>
              <a:rPr lang="en-US" dirty="0">
                <a:solidFill>
                  <a:srgbClr val="666666"/>
                </a:solidFill>
                <a:latin typeface="Arial" panose="020B0604020202020204" pitchFamily="34" charset="0"/>
                <a:cs typeface="Arial" panose="020B0604020202020204" pitchFamily="34" charset="0"/>
              </a:rPr>
              <a:t> </a:t>
            </a:r>
            <a:r>
              <a:rPr lang="en-US" dirty="0">
                <a:solidFill>
                  <a:srgbClr val="669900"/>
                </a:solidFill>
                <a:latin typeface="Arial" panose="020B0604020202020204" pitchFamily="34" charset="0"/>
                <a:cs typeface="Arial" panose="020B0604020202020204" pitchFamily="34" charset="0"/>
              </a:rPr>
              <a:t>nodes</a:t>
            </a:r>
            <a:r>
              <a:rPr lang="en-US" dirty="0">
                <a:solidFill>
                  <a:srgbClr val="666666"/>
                </a:solidFill>
                <a:latin typeface="Arial" panose="020B0604020202020204" pitchFamily="34" charset="0"/>
                <a:cs typeface="Arial" panose="020B0604020202020204" pitchFamily="34" charset="0"/>
              </a:rPr>
              <a:t> grow leaves and </a:t>
            </a:r>
            <a:r>
              <a:rPr lang="en-US" dirty="0" smtClean="0">
                <a:solidFill>
                  <a:srgbClr val="666666"/>
                </a:solidFill>
                <a:latin typeface="Arial" panose="020B0604020202020204" pitchFamily="34" charset="0"/>
                <a:cs typeface="Arial" panose="020B0604020202020204" pitchFamily="34" charset="0"/>
              </a:rPr>
              <a:t>branches. Similar </a:t>
            </a:r>
            <a:r>
              <a:rPr lang="en-US" dirty="0">
                <a:solidFill>
                  <a:srgbClr val="666666"/>
                </a:solidFill>
                <a:latin typeface="Arial" panose="020B0604020202020204" pitchFamily="34" charset="0"/>
                <a:cs typeface="Arial" panose="020B0604020202020204" pitchFamily="34" charset="0"/>
              </a:rPr>
              <a:t>to the </a:t>
            </a:r>
            <a:r>
              <a:rPr lang="en-US" dirty="0">
                <a:solidFill>
                  <a:srgbClr val="669900"/>
                </a:solidFill>
                <a:latin typeface="Arial" panose="020B0604020202020204" pitchFamily="34" charset="0"/>
                <a:cs typeface="Arial" panose="020B0604020202020204" pitchFamily="34" charset="0"/>
              </a:rPr>
              <a:t>culms</a:t>
            </a:r>
            <a:r>
              <a:rPr lang="en-US" dirty="0">
                <a:solidFill>
                  <a:srgbClr val="666666"/>
                </a:solidFill>
                <a:latin typeface="Arial" panose="020B0604020202020204" pitchFamily="34" charset="0"/>
                <a:cs typeface="Arial" panose="020B0604020202020204" pitchFamily="34" charset="0"/>
              </a:rPr>
              <a:t>, the branches </a:t>
            </a:r>
            <a:r>
              <a:rPr lang="en-US" dirty="0" smtClean="0">
                <a:solidFill>
                  <a:srgbClr val="666666"/>
                </a:solidFill>
                <a:latin typeface="Arial" panose="020B0604020202020204" pitchFamily="34" charset="0"/>
                <a:cs typeface="Arial" panose="020B0604020202020204" pitchFamily="34" charset="0"/>
              </a:rPr>
              <a:t>are also segmented with</a:t>
            </a:r>
            <a:r>
              <a:rPr lang="en-US" dirty="0">
                <a:solidFill>
                  <a:srgbClr val="666666"/>
                </a:solidFill>
                <a:latin typeface="Arial" panose="020B0604020202020204" pitchFamily="34" charset="0"/>
                <a:cs typeface="Arial" panose="020B0604020202020204" pitchFamily="34" charset="0"/>
              </a:rPr>
              <a:t> </a:t>
            </a:r>
            <a:r>
              <a:rPr lang="en-US" dirty="0">
                <a:solidFill>
                  <a:srgbClr val="669900"/>
                </a:solidFill>
                <a:latin typeface="Arial" panose="020B0604020202020204" pitchFamily="34" charset="0"/>
                <a:cs typeface="Arial" panose="020B0604020202020204" pitchFamily="34" charset="0"/>
              </a:rPr>
              <a:t>nodes</a:t>
            </a:r>
            <a:r>
              <a:rPr lang="en-US" dirty="0">
                <a:solidFill>
                  <a:srgbClr val="666666"/>
                </a:solidFill>
                <a:latin typeface="Arial" panose="020B0604020202020204" pitchFamily="34" charset="0"/>
                <a:cs typeface="Arial" panose="020B0604020202020204" pitchFamily="34" charset="0"/>
              </a:rPr>
              <a:t> and </a:t>
            </a:r>
            <a:r>
              <a:rPr lang="en-US" dirty="0">
                <a:solidFill>
                  <a:srgbClr val="669900"/>
                </a:solidFill>
                <a:latin typeface="Arial" panose="020B0604020202020204" pitchFamily="34" charset="0"/>
                <a:cs typeface="Arial" panose="020B0604020202020204" pitchFamily="34" charset="0"/>
              </a:rPr>
              <a:t>internodes</a:t>
            </a:r>
            <a:r>
              <a:rPr lang="en-US" dirty="0">
                <a:solidFill>
                  <a:srgbClr val="666666"/>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381000" y="224135"/>
            <a:ext cx="6400801" cy="461665"/>
          </a:xfrm>
          <a:prstGeom prst="rect">
            <a:avLst/>
          </a:prstGeom>
          <a:noFill/>
        </p:spPr>
        <p:txBody>
          <a:bodyPr wrap="square" rtlCol="0">
            <a:spAutoFit/>
          </a:bodyPr>
          <a:lstStyle/>
          <a:p>
            <a:r>
              <a:rPr lang="en-US" sz="2400" b="1" dirty="0" smtClean="0"/>
              <a:t>Anatomy of Bamboo</a:t>
            </a:r>
            <a:endParaRPr lang="en-US" sz="2400" b="1" dirty="0"/>
          </a:p>
        </p:txBody>
      </p:sp>
      <p:sp>
        <p:nvSpPr>
          <p:cNvPr id="2" name="TextBox 1"/>
          <p:cNvSpPr txBox="1"/>
          <p:nvPr/>
        </p:nvSpPr>
        <p:spPr>
          <a:xfrm>
            <a:off x="5791200" y="6135469"/>
            <a:ext cx="3810000" cy="646331"/>
          </a:xfrm>
          <a:prstGeom prst="rect">
            <a:avLst/>
          </a:prstGeom>
          <a:noFill/>
        </p:spPr>
        <p:txBody>
          <a:bodyPr wrap="square" rtlCol="0">
            <a:spAutoFit/>
          </a:bodyPr>
          <a:lstStyle/>
          <a:p>
            <a:r>
              <a:rPr lang="en-US" dirty="0" smtClean="0"/>
              <a:t>Stem </a:t>
            </a:r>
            <a:r>
              <a:rPr lang="en-US" dirty="0"/>
              <a:t>- A slender or elongated structure that supports a plant</a:t>
            </a:r>
          </a:p>
        </p:txBody>
      </p:sp>
    </p:spTree>
    <p:extLst>
      <p:ext uri="{BB962C8B-B14F-4D97-AF65-F5344CB8AC3E}">
        <p14:creationId xmlns:p14="http://schemas.microsoft.com/office/powerpoint/2010/main" val="3617820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7" y="457200"/>
            <a:ext cx="3282215" cy="23622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448" b="6896"/>
          <a:stretch/>
        </p:blipFill>
        <p:spPr>
          <a:xfrm>
            <a:off x="228600" y="2743200"/>
            <a:ext cx="4901154" cy="3962400"/>
          </a:xfrm>
          <a:prstGeom prst="rect">
            <a:avLst/>
          </a:prstGeom>
        </p:spPr>
      </p:pic>
      <p:sp>
        <p:nvSpPr>
          <p:cNvPr id="3" name="Rectangle 2"/>
          <p:cNvSpPr/>
          <p:nvPr/>
        </p:nvSpPr>
        <p:spPr>
          <a:xfrm>
            <a:off x="409278" y="240268"/>
            <a:ext cx="6364884" cy="369332"/>
          </a:xfrm>
          <a:prstGeom prst="rect">
            <a:avLst/>
          </a:prstGeom>
        </p:spPr>
        <p:txBody>
          <a:bodyPr wrap="none">
            <a:spAutoFit/>
          </a:bodyPr>
          <a:lstStyle/>
          <a:p>
            <a:pPr algn="ctr"/>
            <a:r>
              <a:rPr lang="en-US" b="1" dirty="0" smtClean="0">
                <a:latin typeface="Arial" panose="020B0604020202020204" pitchFamily="34" charset="0"/>
              </a:rPr>
              <a:t>Detail – joinery – </a:t>
            </a:r>
            <a:r>
              <a:rPr lang="en-US" dirty="0"/>
              <a:t>Use of dowels and anchors in bamboo </a:t>
            </a:r>
            <a:r>
              <a:rPr lang="en-US" dirty="0" smtClean="0"/>
              <a:t>joinery</a:t>
            </a:r>
            <a:endParaRPr lang="en-US" b="1" dirty="0">
              <a:latin typeface="Helvetica Neue"/>
            </a:endParaRPr>
          </a:p>
        </p:txBody>
      </p:sp>
      <p:sp>
        <p:nvSpPr>
          <p:cNvPr id="2" name="Rectangle 1"/>
          <p:cNvSpPr/>
          <p:nvPr/>
        </p:nvSpPr>
        <p:spPr>
          <a:xfrm>
            <a:off x="3691492" y="838200"/>
            <a:ext cx="5833508" cy="923330"/>
          </a:xfrm>
          <a:prstGeom prst="rect">
            <a:avLst/>
          </a:prstGeom>
        </p:spPr>
        <p:txBody>
          <a:bodyPr wrap="square">
            <a:spAutoFit/>
          </a:bodyPr>
          <a:lstStyle/>
          <a:p>
            <a:r>
              <a:rPr lang="en-US" b="1" dirty="0">
                <a:solidFill>
                  <a:srgbClr val="000000"/>
                </a:solidFill>
                <a:latin typeface="Arial" panose="020B0604020202020204" pitchFamily="34" charset="0"/>
              </a:rPr>
              <a:t>1. Joining bamboo with dowels and lashing.</a:t>
            </a:r>
            <a:r>
              <a:rPr lang="en-US" dirty="0">
                <a:solidFill>
                  <a:srgbClr val="000000"/>
                </a:solidFill>
                <a:latin typeface="Arial" panose="020B0604020202020204" pitchFamily="34" charset="0"/>
              </a:rPr>
              <a:t> The peg should be placed in the column parallel to the rafter</a:t>
            </a:r>
            <a:r>
              <a:rPr lang="en-US" dirty="0" smtClean="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p:txBody>
      </p:sp>
      <p:sp>
        <p:nvSpPr>
          <p:cNvPr id="7" name="Rectangle 6"/>
          <p:cNvSpPr/>
          <p:nvPr/>
        </p:nvSpPr>
        <p:spPr>
          <a:xfrm>
            <a:off x="5059590" y="2743200"/>
            <a:ext cx="3429144" cy="369332"/>
          </a:xfrm>
          <a:prstGeom prst="rect">
            <a:avLst/>
          </a:prstGeom>
        </p:spPr>
        <p:txBody>
          <a:bodyPr wrap="none">
            <a:spAutoFit/>
          </a:bodyPr>
          <a:lstStyle/>
          <a:p>
            <a:r>
              <a:rPr lang="en-US" b="1" dirty="0">
                <a:latin typeface="Helvetica Neue"/>
              </a:rPr>
              <a:t>2. Fish mouth joint with pegs.</a:t>
            </a:r>
            <a:endParaRPr lang="en-US" dirty="0"/>
          </a:p>
        </p:txBody>
      </p:sp>
      <p:sp>
        <p:nvSpPr>
          <p:cNvPr id="8" name="Rectangle 7"/>
          <p:cNvSpPr/>
          <p:nvPr/>
        </p:nvSpPr>
        <p:spPr>
          <a:xfrm>
            <a:off x="5059590" y="4397276"/>
            <a:ext cx="4591878" cy="2308324"/>
          </a:xfrm>
          <a:prstGeom prst="rect">
            <a:avLst/>
          </a:prstGeom>
        </p:spPr>
        <p:txBody>
          <a:bodyPr wrap="square">
            <a:spAutoFit/>
          </a:bodyPr>
          <a:lstStyle/>
          <a:p>
            <a:r>
              <a:rPr lang="en-US" b="1" dirty="0">
                <a:solidFill>
                  <a:srgbClr val="000000"/>
                </a:solidFill>
                <a:latin typeface="Arial" panose="020B0604020202020204" pitchFamily="34" charset="0"/>
              </a:rPr>
              <a:t>3. Bamboo joint with wooden anchor.</a:t>
            </a:r>
            <a:r>
              <a:rPr lang="en-US" dirty="0">
                <a:solidFill>
                  <a:srgbClr val="000000"/>
                </a:solidFill>
                <a:latin typeface="Arial" panose="020B0604020202020204" pitchFamily="34" charset="0"/>
              </a:rPr>
              <a:t> Is also used inverted</a:t>
            </a:r>
            <a:r>
              <a:rPr lang="en-US" dirty="0" smtClean="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Peg - A wooden pin pushed or driven into a </a:t>
            </a:r>
            <a:r>
              <a:rPr lang="en-US" dirty="0" smtClean="0">
                <a:solidFill>
                  <a:srgbClr val="000000"/>
                </a:solidFill>
                <a:latin typeface="Arial" panose="020B0604020202020204" pitchFamily="34" charset="0"/>
              </a:rPr>
              <a:t>surface</a:t>
            </a:r>
          </a:p>
          <a:p>
            <a:r>
              <a:rPr lang="en-US" dirty="0">
                <a:solidFill>
                  <a:srgbClr val="000000"/>
                </a:solidFill>
                <a:latin typeface="Arial" panose="020B0604020202020204" pitchFamily="34" charset="0"/>
              </a:rPr>
              <a:t>Dowel - A fastener that is inserted into holes in two adjacent pieces and holds them together</a:t>
            </a:r>
            <a:endParaRPr lang="en-US" dirty="0"/>
          </a:p>
        </p:txBody>
      </p:sp>
    </p:spTree>
    <p:extLst>
      <p:ext uri="{BB962C8B-B14F-4D97-AF65-F5344CB8AC3E}">
        <p14:creationId xmlns:p14="http://schemas.microsoft.com/office/powerpoint/2010/main" val="409531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441" y="240268"/>
            <a:ext cx="5042471" cy="369332"/>
          </a:xfrm>
          <a:prstGeom prst="rect">
            <a:avLst/>
          </a:prstGeom>
        </p:spPr>
        <p:txBody>
          <a:bodyPr wrap="none">
            <a:spAutoFit/>
          </a:bodyPr>
          <a:lstStyle/>
          <a:p>
            <a:r>
              <a:rPr lang="en-US" b="1" dirty="0" smtClean="0">
                <a:latin typeface="Arial" panose="020B0604020202020204" pitchFamily="34" charset="0"/>
              </a:rPr>
              <a:t>Detail – joinery – </a:t>
            </a:r>
            <a:r>
              <a:rPr lang="en-US" b="1" dirty="0"/>
              <a:t>Joining and fixation of bamboo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9553996" cy="5029200"/>
          </a:xfrm>
          <a:prstGeom prst="rect">
            <a:avLst/>
          </a:prstGeom>
        </p:spPr>
      </p:pic>
      <p:sp>
        <p:nvSpPr>
          <p:cNvPr id="6" name="Rectangle 5"/>
          <p:cNvSpPr/>
          <p:nvPr/>
        </p:nvSpPr>
        <p:spPr>
          <a:xfrm>
            <a:off x="188843" y="5867400"/>
            <a:ext cx="2698175" cy="369332"/>
          </a:xfrm>
          <a:prstGeom prst="rect">
            <a:avLst/>
          </a:prstGeom>
        </p:spPr>
        <p:txBody>
          <a:bodyPr wrap="none">
            <a:spAutoFit/>
          </a:bodyPr>
          <a:lstStyle/>
          <a:p>
            <a:r>
              <a:rPr lang="en-US" b="1" dirty="0">
                <a:latin typeface="Helvetica Neue"/>
              </a:rPr>
              <a:t>Cross joint with dowel</a:t>
            </a:r>
            <a:r>
              <a:rPr lang="en-US" dirty="0">
                <a:latin typeface="Helvetica Neue"/>
              </a:rPr>
              <a:t>.</a:t>
            </a:r>
            <a:endParaRPr lang="en-US" dirty="0"/>
          </a:p>
        </p:txBody>
      </p:sp>
      <p:sp>
        <p:nvSpPr>
          <p:cNvPr id="7" name="Rectangle 6"/>
          <p:cNvSpPr/>
          <p:nvPr/>
        </p:nvSpPr>
        <p:spPr>
          <a:xfrm>
            <a:off x="3591720" y="5830957"/>
            <a:ext cx="2800767" cy="369332"/>
          </a:xfrm>
          <a:prstGeom prst="rect">
            <a:avLst/>
          </a:prstGeom>
        </p:spPr>
        <p:txBody>
          <a:bodyPr wrap="none">
            <a:spAutoFit/>
          </a:bodyPr>
          <a:lstStyle/>
          <a:p>
            <a:r>
              <a:rPr lang="en-US" b="1" dirty="0">
                <a:latin typeface="Helvetica Neue"/>
              </a:rPr>
              <a:t>Lateral joint with dowel.</a:t>
            </a:r>
            <a:endParaRPr lang="en-US" dirty="0"/>
          </a:p>
        </p:txBody>
      </p:sp>
      <p:sp>
        <p:nvSpPr>
          <p:cNvPr id="8" name="Rectangle 7"/>
          <p:cNvSpPr/>
          <p:nvPr/>
        </p:nvSpPr>
        <p:spPr>
          <a:xfrm>
            <a:off x="7467600" y="5794514"/>
            <a:ext cx="1492716" cy="369332"/>
          </a:xfrm>
          <a:prstGeom prst="rect">
            <a:avLst/>
          </a:prstGeom>
        </p:spPr>
        <p:txBody>
          <a:bodyPr wrap="none">
            <a:spAutoFit/>
          </a:bodyPr>
          <a:lstStyle/>
          <a:p>
            <a:r>
              <a:rPr lang="en-US" b="1" dirty="0">
                <a:latin typeface="Helvetica Neue"/>
              </a:rPr>
              <a:t>Corner joint</a:t>
            </a:r>
            <a:endParaRPr lang="en-US" dirty="0"/>
          </a:p>
        </p:txBody>
      </p:sp>
    </p:spTree>
    <p:extLst>
      <p:ext uri="{BB962C8B-B14F-4D97-AF65-F5344CB8AC3E}">
        <p14:creationId xmlns:p14="http://schemas.microsoft.com/office/powerpoint/2010/main" val="1369079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461" t="16524" r="50264" b="15795"/>
          <a:stretch/>
        </p:blipFill>
        <p:spPr>
          <a:xfrm>
            <a:off x="806885" y="533400"/>
            <a:ext cx="2317315" cy="28194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178" t="16524" r="19231" b="15795"/>
          <a:stretch/>
        </p:blipFill>
        <p:spPr>
          <a:xfrm>
            <a:off x="786713" y="3798332"/>
            <a:ext cx="2413687" cy="2907268"/>
          </a:xfrm>
          <a:prstGeom prst="rect">
            <a:avLst/>
          </a:prstGeom>
        </p:spPr>
      </p:pic>
      <p:grpSp>
        <p:nvGrpSpPr>
          <p:cNvPr id="4" name="Group 3"/>
          <p:cNvGrpSpPr/>
          <p:nvPr/>
        </p:nvGrpSpPr>
        <p:grpSpPr>
          <a:xfrm>
            <a:off x="3164250" y="184666"/>
            <a:ext cx="6741750" cy="6565900"/>
            <a:chOff x="3202236" y="-4191000"/>
            <a:chExt cx="6741750" cy="6565900"/>
          </a:xfrm>
        </p:grpSpPr>
        <p:pic>
          <p:nvPicPr>
            <p:cNvPr id="5" name="Picture 2" descr="Clumping Pachymorph Bamb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236" y="-4191000"/>
              <a:ext cx="651989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unning Leptomorph Bamb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419" y="-489466"/>
              <a:ext cx="6449567" cy="286436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164250" y="461665"/>
            <a:ext cx="1864678" cy="646331"/>
          </a:xfrm>
          <a:prstGeom prst="rect">
            <a:avLst/>
          </a:prstGeom>
          <a:noFill/>
        </p:spPr>
        <p:txBody>
          <a:bodyPr wrap="none" rtlCol="0">
            <a:spAutoFit/>
          </a:bodyPr>
          <a:lstStyle/>
          <a:p>
            <a:r>
              <a:rPr lang="en-US" b="1" dirty="0" err="1" smtClean="0"/>
              <a:t>Sympodial</a:t>
            </a:r>
            <a:r>
              <a:rPr lang="en-US" b="1" dirty="0" smtClean="0"/>
              <a:t> </a:t>
            </a:r>
          </a:p>
          <a:p>
            <a:r>
              <a:rPr lang="en-US" b="1" dirty="0" smtClean="0"/>
              <a:t>(grows in clumps)</a:t>
            </a:r>
            <a:endParaRPr lang="en-US" b="1" dirty="0"/>
          </a:p>
        </p:txBody>
      </p:sp>
      <p:sp>
        <p:nvSpPr>
          <p:cNvPr id="8" name="TextBox 7"/>
          <p:cNvSpPr txBox="1"/>
          <p:nvPr/>
        </p:nvSpPr>
        <p:spPr>
          <a:xfrm>
            <a:off x="3200400" y="3733523"/>
            <a:ext cx="1500347" cy="646331"/>
          </a:xfrm>
          <a:prstGeom prst="rect">
            <a:avLst/>
          </a:prstGeom>
          <a:noFill/>
        </p:spPr>
        <p:txBody>
          <a:bodyPr wrap="none" rtlCol="0">
            <a:spAutoFit/>
          </a:bodyPr>
          <a:lstStyle/>
          <a:p>
            <a:r>
              <a:rPr lang="en-US" b="1" dirty="0" err="1" smtClean="0"/>
              <a:t>Monopodial</a:t>
            </a:r>
            <a:r>
              <a:rPr lang="en-US" b="1" dirty="0" smtClean="0"/>
              <a:t> </a:t>
            </a:r>
          </a:p>
          <a:p>
            <a:r>
              <a:rPr lang="en-US" b="1" dirty="0" smtClean="0"/>
              <a:t>(grows singly)</a:t>
            </a:r>
            <a:endParaRPr lang="en-US" b="1" dirty="0"/>
          </a:p>
        </p:txBody>
      </p:sp>
      <p:sp>
        <p:nvSpPr>
          <p:cNvPr id="9" name="TextBox 8"/>
          <p:cNvSpPr txBox="1"/>
          <p:nvPr/>
        </p:nvSpPr>
        <p:spPr>
          <a:xfrm>
            <a:off x="685800" y="-4465"/>
            <a:ext cx="6400801" cy="461665"/>
          </a:xfrm>
          <a:prstGeom prst="rect">
            <a:avLst/>
          </a:prstGeom>
          <a:noFill/>
        </p:spPr>
        <p:txBody>
          <a:bodyPr wrap="square" rtlCol="0">
            <a:spAutoFit/>
          </a:bodyPr>
          <a:lstStyle/>
          <a:p>
            <a:r>
              <a:rPr lang="en-US" sz="2400" b="1" dirty="0" smtClean="0"/>
              <a:t>Types of Bamboo</a:t>
            </a:r>
            <a:endParaRPr lang="en-US" sz="2400" b="1" dirty="0"/>
          </a:p>
        </p:txBody>
      </p:sp>
    </p:spTree>
    <p:extLst>
      <p:ext uri="{BB962C8B-B14F-4D97-AF65-F5344CB8AC3E}">
        <p14:creationId xmlns:p14="http://schemas.microsoft.com/office/powerpoint/2010/main" val="2034408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1" y="1066800"/>
            <a:ext cx="4526279" cy="2743200"/>
          </a:xfrm>
          <a:prstGeom prst="rect">
            <a:avLst/>
          </a:prstGeom>
        </p:spPr>
      </p:pic>
      <p:sp>
        <p:nvSpPr>
          <p:cNvPr id="3" name="Rectangle 2"/>
          <p:cNvSpPr/>
          <p:nvPr/>
        </p:nvSpPr>
        <p:spPr>
          <a:xfrm>
            <a:off x="4724400" y="546080"/>
            <a:ext cx="5029200" cy="341632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Tensile </a:t>
            </a:r>
            <a:r>
              <a:rPr lang="en-US" b="1" dirty="0" smtClean="0">
                <a:latin typeface="Arial" panose="020B0604020202020204" pitchFamily="34" charset="0"/>
                <a:cs typeface="Arial" panose="020B0604020202020204" pitchFamily="34" charset="0"/>
              </a:rPr>
              <a:t>strength: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fibers </a:t>
            </a:r>
            <a:r>
              <a:rPr lang="en-US" dirty="0">
                <a:latin typeface="Arial" panose="020B0604020202020204" pitchFamily="34" charset="0"/>
                <a:cs typeface="Arial" panose="020B0604020202020204" pitchFamily="34" charset="0"/>
              </a:rPr>
              <a:t>of the bamboo run axial. In the </a:t>
            </a:r>
            <a:r>
              <a:rPr lang="en-US" b="1" dirty="0">
                <a:latin typeface="Arial" panose="020B0604020202020204" pitchFamily="34" charset="0"/>
                <a:cs typeface="Arial" panose="020B0604020202020204" pitchFamily="34" charset="0"/>
              </a:rPr>
              <a:t>outer zone</a:t>
            </a:r>
            <a:r>
              <a:rPr lang="en-US" dirty="0">
                <a:latin typeface="Arial" panose="020B0604020202020204" pitchFamily="34" charset="0"/>
                <a:cs typeface="Arial" panose="020B0604020202020204" pitchFamily="34" charset="0"/>
              </a:rPr>
              <a:t> are highly elastic vascular bundle, that have </a:t>
            </a:r>
            <a:r>
              <a:rPr lang="en-US" b="1" dirty="0">
                <a:latin typeface="Arial" panose="020B0604020202020204" pitchFamily="34" charset="0"/>
                <a:cs typeface="Arial" panose="020B0604020202020204" pitchFamily="34" charset="0"/>
              </a:rPr>
              <a:t>a high tensile </a:t>
            </a:r>
            <a:r>
              <a:rPr lang="en-US" b="1" dirty="0" smtClean="0">
                <a:latin typeface="Arial" panose="020B0604020202020204" pitchFamily="34" charset="0"/>
                <a:cs typeface="Arial" panose="020B0604020202020204" pitchFamily="34" charset="0"/>
              </a:rPr>
              <a:t>strength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tensile </a:t>
            </a:r>
            <a:r>
              <a:rPr lang="en-US" dirty="0" smtClean="0">
                <a:latin typeface="Arial" panose="020B0604020202020204" pitchFamily="34" charset="0"/>
                <a:cs typeface="Arial" panose="020B0604020202020204" pitchFamily="34" charset="0"/>
              </a:rPr>
              <a:t>strength </a:t>
            </a:r>
            <a:r>
              <a:rPr lang="en-US" dirty="0">
                <a:latin typeface="Arial" panose="020B0604020202020204" pitchFamily="34" charset="0"/>
                <a:cs typeface="Arial" panose="020B0604020202020204" pitchFamily="34" charset="0"/>
              </a:rPr>
              <a:t>of these </a:t>
            </a:r>
            <a:r>
              <a:rPr lang="en-US" dirty="0" smtClean="0">
                <a:latin typeface="Arial" panose="020B0604020202020204" pitchFamily="34" charset="0"/>
                <a:cs typeface="Arial" panose="020B0604020202020204" pitchFamily="34" charset="0"/>
              </a:rPr>
              <a:t>fibers </a:t>
            </a:r>
            <a:r>
              <a:rPr lang="en-US" dirty="0">
                <a:latin typeface="Arial" panose="020B0604020202020204" pitchFamily="34" charset="0"/>
                <a:cs typeface="Arial" panose="020B0604020202020204" pitchFamily="34" charset="0"/>
              </a:rPr>
              <a:t>is higher than that of steel, but </a:t>
            </a:r>
            <a:r>
              <a:rPr lang="en-US" b="1" dirty="0">
                <a:latin typeface="Arial" panose="020B0604020202020204" pitchFamily="34" charset="0"/>
                <a:cs typeface="Arial" panose="020B0604020202020204" pitchFamily="34" charset="0"/>
              </a:rPr>
              <a:t>its not possible to construct connections that can transfer these tensile </a:t>
            </a:r>
            <a:r>
              <a:rPr lang="en-US" b="1" dirty="0" smtClean="0">
                <a:latin typeface="Arial" panose="020B0604020202020204" pitchFamily="34" charset="0"/>
                <a:cs typeface="Arial" panose="020B0604020202020204" pitchFamily="34" charset="0"/>
              </a:rPr>
              <a:t>strengths.</a:t>
            </a:r>
            <a:r>
              <a:rPr lang="en-US" b="1" dirty="0">
                <a:latin typeface="Arial" panose="020B0604020202020204" pitchFamily="34" charset="0"/>
                <a:cs typeface="Arial" panose="020B0604020202020204" pitchFamily="34" charset="0"/>
              </a:rPr>
              <a:t>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Shrinking: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Bamboo shrinks more than wood when it loses water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91440" y="3919478"/>
            <a:ext cx="9662160" cy="286232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Fire resistance:</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fire resistance is very good because of the high content of silicate acid. Filled up with water, it can stand a temperature of 400° C while the water cooks inside.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Elasticity:</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enormous elasticity of bamboo makes it to </a:t>
            </a:r>
            <a:r>
              <a:rPr lang="en-US" dirty="0" smtClean="0">
                <a:latin typeface="Arial" panose="020B0604020202020204" pitchFamily="34" charset="0"/>
                <a:cs typeface="Arial" panose="020B0604020202020204" pitchFamily="34" charset="0"/>
              </a:rPr>
              <a:t>efficient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building material for earth-quake-endangered areas.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Another advantage of bamboo is its </a:t>
            </a:r>
            <a:r>
              <a:rPr lang="en-US" b="1" dirty="0">
                <a:latin typeface="Arial" panose="020B0604020202020204" pitchFamily="34" charset="0"/>
                <a:cs typeface="Arial" panose="020B0604020202020204" pitchFamily="34" charset="0"/>
              </a:rPr>
              <a:t>low weight</a:t>
            </a:r>
            <a:r>
              <a:rPr lang="en-US" dirty="0">
                <a:latin typeface="Arial" panose="020B0604020202020204" pitchFamily="34" charset="0"/>
                <a:cs typeface="Arial" panose="020B0604020202020204" pitchFamily="34" charset="0"/>
              </a:rPr>
              <a:t>. It can be transported and worked easily, the use of cranes is mostly unnecessary.</a:t>
            </a:r>
          </a:p>
        </p:txBody>
      </p:sp>
      <p:sp>
        <p:nvSpPr>
          <p:cNvPr id="5" name="TextBox 4"/>
          <p:cNvSpPr txBox="1"/>
          <p:nvPr/>
        </p:nvSpPr>
        <p:spPr>
          <a:xfrm>
            <a:off x="250790" y="162580"/>
            <a:ext cx="1730410" cy="523220"/>
          </a:xfrm>
          <a:prstGeom prst="rect">
            <a:avLst/>
          </a:prstGeom>
          <a:noFill/>
        </p:spPr>
        <p:txBody>
          <a:bodyPr wrap="none" rtlCol="0">
            <a:spAutoFit/>
          </a:bodyPr>
          <a:lstStyle/>
          <a:p>
            <a:r>
              <a:rPr lang="en-US" sz="2800" b="1" dirty="0" smtClean="0"/>
              <a:t>Properties</a:t>
            </a:r>
            <a:endParaRPr lang="en-US" sz="2800" b="1" dirty="0"/>
          </a:p>
        </p:txBody>
      </p:sp>
    </p:spTree>
    <p:extLst>
      <p:ext uri="{BB962C8B-B14F-4D97-AF65-F5344CB8AC3E}">
        <p14:creationId xmlns:p14="http://schemas.microsoft.com/office/powerpoint/2010/main" val="299170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5325497" cy="400110"/>
          </a:xfrm>
          <a:prstGeom prst="rect">
            <a:avLst/>
          </a:prstGeom>
        </p:spPr>
        <p:txBody>
          <a:bodyPr wrap="none">
            <a:spAutoFit/>
          </a:bodyPr>
          <a:lstStyle/>
          <a:p>
            <a:r>
              <a:rPr lang="en-US" sz="2000" b="1" dirty="0">
                <a:latin typeface="TimesNewRomanPSMT"/>
              </a:rPr>
              <a:t>Development of bamboo structure in India</a:t>
            </a:r>
            <a:endParaRPr lang="en-US" b="1" dirty="0"/>
          </a:p>
        </p:txBody>
      </p:sp>
      <p:sp>
        <p:nvSpPr>
          <p:cNvPr id="3" name="Rectangle 2"/>
          <p:cNvSpPr/>
          <p:nvPr/>
        </p:nvSpPr>
        <p:spPr>
          <a:xfrm>
            <a:off x="320040" y="689372"/>
            <a:ext cx="9204960" cy="1200329"/>
          </a:xfrm>
          <a:prstGeom prst="rect">
            <a:avLst/>
          </a:prstGeom>
        </p:spPr>
        <p:txBody>
          <a:bodyPr wrap="square">
            <a:spAutoFit/>
          </a:bodyPr>
          <a:lstStyle/>
          <a:p>
            <a:r>
              <a:rPr lang="en-US" dirty="0">
                <a:latin typeface="TimesNewRomanPSMT"/>
              </a:rPr>
              <a:t>Bamboo building techniques as it exists is mostly traditional in nature gained over years. As </a:t>
            </a:r>
            <a:r>
              <a:rPr lang="en-US" dirty="0" smtClean="0">
                <a:latin typeface="TimesNewRomanPSMT"/>
              </a:rPr>
              <a:t>bamboo by </a:t>
            </a:r>
            <a:r>
              <a:rPr lang="en-US" b="1" dirty="0">
                <a:latin typeface="TimesNewRomanPSMT"/>
              </a:rPr>
              <a:t>nature is a highly perishable material</a:t>
            </a:r>
            <a:r>
              <a:rPr lang="en-US" dirty="0">
                <a:latin typeface="TimesNewRomanPSMT"/>
              </a:rPr>
              <a:t>, its </a:t>
            </a:r>
            <a:r>
              <a:rPr lang="en-US" b="1" dirty="0">
                <a:latin typeface="TimesNewRomanPSMT"/>
              </a:rPr>
              <a:t>use in construction has always been considered </a:t>
            </a:r>
            <a:r>
              <a:rPr lang="en-US" b="1" dirty="0" smtClean="0">
                <a:latin typeface="TimesNewRomanPSMT"/>
              </a:rPr>
              <a:t>temporary </a:t>
            </a:r>
            <a:r>
              <a:rPr lang="en-US" dirty="0" smtClean="0">
                <a:latin typeface="TimesNewRomanPSMT"/>
              </a:rPr>
              <a:t>and </a:t>
            </a:r>
            <a:r>
              <a:rPr lang="en-US" dirty="0">
                <a:latin typeface="TimesNewRomanPSMT"/>
              </a:rPr>
              <a:t>not surprisingly bamboo is replaced almost every year in most of the rural constructions.</a:t>
            </a:r>
            <a:endParaRPr lang="en-US" dirty="0"/>
          </a:p>
        </p:txBody>
      </p:sp>
      <p:sp>
        <p:nvSpPr>
          <p:cNvPr id="4" name="Rectangle 3"/>
          <p:cNvSpPr/>
          <p:nvPr/>
        </p:nvSpPr>
        <p:spPr>
          <a:xfrm>
            <a:off x="304800" y="2035076"/>
            <a:ext cx="9220200" cy="2308324"/>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Main characteristic features</a:t>
            </a:r>
            <a:r>
              <a:rPr lang="en-US" dirty="0">
                <a:latin typeface="Arial" panose="020B0604020202020204" pitchFamily="34" charset="0"/>
                <a:cs typeface="Arial" panose="020B0604020202020204" pitchFamily="34" charset="0"/>
              </a:rPr>
              <a:t>, which make bamboo as a potential building material, are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its </a:t>
            </a:r>
            <a:r>
              <a:rPr lang="en-US" b="1" dirty="0">
                <a:latin typeface="Arial" panose="020B0604020202020204" pitchFamily="34" charset="0"/>
                <a:cs typeface="Arial" panose="020B0604020202020204" pitchFamily="34" charset="0"/>
              </a:rPr>
              <a:t>High tensile/bending strength </a:t>
            </a:r>
            <a:r>
              <a:rPr lang="en-US" dirty="0">
                <a:latin typeface="Arial" panose="020B0604020202020204" pitchFamily="34" charset="0"/>
                <a:cs typeface="Arial" panose="020B0604020202020204" pitchFamily="34" charset="0"/>
              </a:rPr>
              <a:t>and comparable to that of mild steel and wood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strength to weight ratio and high specific load bearing capacity</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Requires </a:t>
            </a:r>
            <a:r>
              <a:rPr lang="en-US" b="1" dirty="0">
                <a:latin typeface="Arial" panose="020B0604020202020204" pitchFamily="34" charset="0"/>
                <a:cs typeface="Arial" panose="020B0604020202020204" pitchFamily="34" charset="0"/>
              </a:rPr>
              <a:t>less energy for production</a:t>
            </a:r>
            <a:r>
              <a:rPr lang="en-US" dirty="0">
                <a:latin typeface="Arial" panose="020B0604020202020204" pitchFamily="34" charset="0"/>
                <a:cs typeface="Arial" panose="020B0604020202020204" pitchFamily="34" charset="0"/>
              </a:rPr>
              <a:t> compared to material like steel, plastics, </a:t>
            </a:r>
            <a:r>
              <a:rPr lang="en-US" dirty="0" smtClean="0">
                <a:latin typeface="Arial" panose="020B0604020202020204" pitchFamily="34" charset="0"/>
                <a:cs typeface="Arial" panose="020B0604020202020204" pitchFamily="34" charset="0"/>
              </a:rPr>
              <a:t>aluminum </a:t>
            </a:r>
            <a:r>
              <a:rPr lang="en-US" dirty="0">
                <a:latin typeface="Arial" panose="020B0604020202020204" pitchFamily="34" charset="0"/>
                <a:cs typeface="Arial" panose="020B0604020202020204" pitchFamily="34" charset="0"/>
              </a:rPr>
              <a:t>etc.</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Physical-mechanical </a:t>
            </a:r>
            <a:r>
              <a:rPr lang="en-US" dirty="0">
                <a:latin typeface="Arial" panose="020B0604020202020204" pitchFamily="34" charset="0"/>
                <a:cs typeface="Arial" panose="020B0604020202020204" pitchFamily="34" charset="0"/>
              </a:rPr>
              <a:t>properties of bamboo which grows to maturity in 4 to 5 years </a:t>
            </a:r>
            <a:r>
              <a:rPr lang="en-US" dirty="0" smtClean="0">
                <a:latin typeface="Arial" panose="020B0604020202020204" pitchFamily="34" charset="0"/>
                <a:cs typeface="Arial" panose="020B0604020202020204" pitchFamily="34" charset="0"/>
              </a:rPr>
              <a:t>compares favorably </a:t>
            </a:r>
            <a:r>
              <a:rPr lang="en-US" dirty="0">
                <a:latin typeface="Arial" panose="020B0604020202020204" pitchFamily="34" charset="0"/>
                <a:cs typeface="Arial" panose="020B0604020202020204" pitchFamily="34" charset="0"/>
              </a:rPr>
              <a:t>with that of hardwood which requires 40 to 50 years to attain maturity.</a:t>
            </a:r>
          </a:p>
        </p:txBody>
      </p:sp>
      <p:sp>
        <p:nvSpPr>
          <p:cNvPr id="6" name="Rectangle 5"/>
          <p:cNvSpPr/>
          <p:nvPr/>
        </p:nvSpPr>
        <p:spPr>
          <a:xfrm>
            <a:off x="381000" y="4648200"/>
            <a:ext cx="9235440" cy="1754326"/>
          </a:xfrm>
          <a:prstGeom prst="rect">
            <a:avLst/>
          </a:prstGeom>
        </p:spPr>
        <p:txBody>
          <a:bodyPr wrap="square">
            <a:spAutoFit/>
          </a:bodyPr>
          <a:lstStyle/>
          <a:p>
            <a:r>
              <a:rPr lang="en-US" dirty="0">
                <a:latin typeface="Arial" panose="020B0604020202020204" pitchFamily="34" charset="0"/>
                <a:cs typeface="Arial" panose="020B0604020202020204" pitchFamily="34" charset="0"/>
              </a:rPr>
              <a:t>Above all bamboo </a:t>
            </a:r>
            <a:r>
              <a:rPr lang="en-US" b="1" dirty="0">
                <a:latin typeface="Arial" panose="020B0604020202020204" pitchFamily="34" charset="0"/>
                <a:cs typeface="Arial" panose="020B0604020202020204" pitchFamily="34" charset="0"/>
              </a:rPr>
              <a:t>is renewable raw material </a:t>
            </a:r>
            <a:r>
              <a:rPr lang="en-US" dirty="0">
                <a:latin typeface="Arial" panose="020B0604020202020204" pitchFamily="34" charset="0"/>
                <a:cs typeface="Arial" panose="020B0604020202020204" pitchFamily="34" charset="0"/>
              </a:rPr>
              <a:t>resource from agro-forestry and if properly</a:t>
            </a:r>
          </a:p>
          <a:p>
            <a:r>
              <a:rPr lang="en-US" b="1" dirty="0">
                <a:latin typeface="Arial" panose="020B0604020202020204" pitchFamily="34" charset="0"/>
                <a:cs typeface="Arial" panose="020B0604020202020204" pitchFamily="34" charset="0"/>
              </a:rPr>
              <a:t>treated and industrially processed</a:t>
            </a:r>
            <a:r>
              <a:rPr lang="en-US" dirty="0">
                <a:latin typeface="Arial" panose="020B0604020202020204" pitchFamily="34" charset="0"/>
                <a:cs typeface="Arial" panose="020B0604020202020204" pitchFamily="34" charset="0"/>
              </a:rPr>
              <a:t>, components made by bamboo can have a </a:t>
            </a:r>
            <a:r>
              <a:rPr lang="en-US" b="1" dirty="0">
                <a:latin typeface="Arial" panose="020B0604020202020204" pitchFamily="34" charset="0"/>
                <a:cs typeface="Arial" panose="020B0604020202020204" pitchFamily="34" charset="0"/>
              </a:rPr>
              <a:t>reasonable life </a:t>
            </a:r>
            <a:r>
              <a:rPr lang="en-US" b="1" dirty="0" smtClean="0">
                <a:latin typeface="Arial" panose="020B0604020202020204" pitchFamily="34" charset="0"/>
                <a:cs typeface="Arial" panose="020B0604020202020204" pitchFamily="34" charset="0"/>
              </a:rPr>
              <a:t>of 30 </a:t>
            </a:r>
            <a:r>
              <a:rPr lang="en-US" b="1" dirty="0">
                <a:latin typeface="Arial" panose="020B0604020202020204" pitchFamily="34" charset="0"/>
                <a:cs typeface="Arial" panose="020B0604020202020204" pitchFamily="34" charset="0"/>
              </a:rPr>
              <a:t>to 40 years</a:t>
            </a:r>
            <a:r>
              <a:rPr lang="en-US" dirty="0">
                <a:latin typeface="Arial" panose="020B0604020202020204" pitchFamily="34" charset="0"/>
                <a:cs typeface="Arial" panose="020B0604020202020204" pitchFamily="34" charset="0"/>
              </a:rPr>
              <a:t>. Though </a:t>
            </a:r>
            <a:r>
              <a:rPr lang="en-US" b="1" dirty="0">
                <a:latin typeface="Arial" panose="020B0604020202020204" pitchFamily="34" charset="0"/>
                <a:cs typeface="Arial" panose="020B0604020202020204" pitchFamily="34" charset="0"/>
              </a:rPr>
              <a:t>natural durability of bamboo varies according to species and the types </a:t>
            </a:r>
            <a:r>
              <a:rPr lang="en-US" b="1" dirty="0" smtClean="0">
                <a:latin typeface="Arial" panose="020B0604020202020204" pitchFamily="34" charset="0"/>
                <a:cs typeface="Arial" panose="020B0604020202020204" pitchFamily="34" charset="0"/>
              </a:rPr>
              <a:t>of treatments</a:t>
            </a:r>
            <a:r>
              <a:rPr lang="en-US" b="1" dirty="0">
                <a:latin typeface="Arial" panose="020B0604020202020204" pitchFamily="34" charset="0"/>
                <a:cs typeface="Arial" panose="020B0604020202020204" pitchFamily="34" charset="0"/>
              </a:rPr>
              <a:t>, varied uses and applications</a:t>
            </a:r>
            <a:r>
              <a:rPr lang="en-US" dirty="0">
                <a:latin typeface="Arial" panose="020B0604020202020204" pitchFamily="34" charset="0"/>
                <a:cs typeface="Arial" panose="020B0604020202020204" pitchFamily="34" charset="0"/>
              </a:rPr>
              <a:t> in building construction have established bamboo as </a:t>
            </a:r>
            <a:r>
              <a:rPr lang="en-US" dirty="0" smtClean="0">
                <a:latin typeface="Arial" panose="020B0604020202020204" pitchFamily="34" charset="0"/>
                <a:cs typeface="Arial" panose="020B0604020202020204" pitchFamily="34" charset="0"/>
              </a:rPr>
              <a:t>an environment-friendly</a:t>
            </a:r>
            <a:r>
              <a:rPr lang="en-US" dirty="0">
                <a:latin typeface="Arial" panose="020B0604020202020204" pitchFamily="34" charset="0"/>
                <a:cs typeface="Arial" panose="020B0604020202020204" pitchFamily="34" charset="0"/>
              </a:rPr>
              <a:t>, energy-efficient and cost-effective construction material.</a:t>
            </a:r>
          </a:p>
        </p:txBody>
      </p:sp>
    </p:spTree>
    <p:extLst>
      <p:ext uri="{BB962C8B-B14F-4D97-AF65-F5344CB8AC3E}">
        <p14:creationId xmlns:p14="http://schemas.microsoft.com/office/powerpoint/2010/main" val="815144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biLevel thresh="75000"/>
            <a:extLst>
              <a:ext uri="{28A0092B-C50C-407E-A947-70E740481C1C}">
                <a14:useLocalDpi xmlns:a14="http://schemas.microsoft.com/office/drawing/2010/main" val="0"/>
              </a:ext>
            </a:extLst>
          </a:blip>
          <a:srcRect l="18462" t="14427" r="17692"/>
          <a:stretch/>
        </p:blipFill>
        <p:spPr>
          <a:xfrm>
            <a:off x="914400" y="304800"/>
            <a:ext cx="8305800" cy="6258836"/>
          </a:xfrm>
          <a:prstGeom prst="rect">
            <a:avLst/>
          </a:prstGeom>
        </p:spPr>
      </p:pic>
    </p:spTree>
    <p:extLst>
      <p:ext uri="{BB962C8B-B14F-4D97-AF65-F5344CB8AC3E}">
        <p14:creationId xmlns:p14="http://schemas.microsoft.com/office/powerpoint/2010/main" val="1196651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237057" cy="523220"/>
          </a:xfrm>
          <a:prstGeom prst="rect">
            <a:avLst/>
          </a:prstGeom>
        </p:spPr>
        <p:txBody>
          <a:bodyPr wrap="none">
            <a:spAutoFit/>
          </a:bodyPr>
          <a:lstStyle/>
          <a:p>
            <a:r>
              <a:rPr lang="en-US" sz="2800" b="1" dirty="0">
                <a:latin typeface="Arial" panose="020B0604020202020204" pitchFamily="34" charset="0"/>
              </a:rPr>
              <a:t>The working of bamboo</a:t>
            </a:r>
            <a:endParaRPr lang="en-US" sz="2800" b="1" i="0" dirty="0">
              <a:effectLst/>
              <a:latin typeface="Arial" panose="020B0604020202020204" pitchFamily="34" charset="0"/>
            </a:endParaRPr>
          </a:p>
        </p:txBody>
      </p:sp>
      <p:sp>
        <p:nvSpPr>
          <p:cNvPr id="3" name="Rectangle 2"/>
          <p:cNvSpPr/>
          <p:nvPr/>
        </p:nvSpPr>
        <p:spPr>
          <a:xfrm>
            <a:off x="5029200" y="1086683"/>
            <a:ext cx="4419600" cy="3693319"/>
          </a:xfrm>
          <a:prstGeom prst="rect">
            <a:avLst/>
          </a:prstGeom>
        </p:spPr>
        <p:txBody>
          <a:bodyPr wrap="square">
            <a:spAutoFit/>
          </a:bodyPr>
          <a:lstStyle/>
          <a:p>
            <a:r>
              <a:rPr lang="en-US" dirty="0">
                <a:latin typeface="Arial" panose="020B0604020202020204" pitchFamily="34" charset="0"/>
              </a:rPr>
              <a:t>Bamboo can be worked with the simplest tools </a:t>
            </a:r>
            <a:r>
              <a:rPr lang="en-US" dirty="0" smtClean="0">
                <a:latin typeface="Arial" panose="020B0604020202020204" pitchFamily="34" charset="0"/>
              </a:rPr>
              <a:t>which </a:t>
            </a:r>
            <a:r>
              <a:rPr lang="en-US" dirty="0">
                <a:latin typeface="Arial" panose="020B0604020202020204" pitchFamily="34" charset="0"/>
              </a:rPr>
              <a:t>must be especially sharp because of the highly silicified outer zone. Tool wear is considerably high.</a:t>
            </a:r>
            <a:r>
              <a:rPr lang="en-US" dirty="0"/>
              <a:t/>
            </a:r>
            <a:br>
              <a:rPr lang="en-US" dirty="0"/>
            </a:br>
            <a:r>
              <a:rPr lang="en-US" dirty="0"/>
              <a:t/>
            </a:r>
            <a:br>
              <a:rPr lang="en-US" dirty="0"/>
            </a:br>
            <a:r>
              <a:rPr lang="en-US" dirty="0">
                <a:latin typeface="Arial" panose="020B0604020202020204" pitchFamily="34" charset="0"/>
              </a:rPr>
              <a:t>Recommendable methods: </a:t>
            </a:r>
            <a:r>
              <a:rPr lang="en-US" dirty="0"/>
              <a:t/>
            </a:r>
            <a:br>
              <a:rPr lang="en-US" dirty="0"/>
            </a:br>
            <a:r>
              <a:rPr lang="en-US" b="1" dirty="0">
                <a:latin typeface="Arial" panose="020B0604020202020204" pitchFamily="34" charset="0"/>
              </a:rPr>
              <a:t>Splitting</a:t>
            </a:r>
            <a:r>
              <a:rPr lang="en-US" dirty="0">
                <a:latin typeface="Arial" panose="020B0604020202020204" pitchFamily="34" charset="0"/>
              </a:rPr>
              <a:t>: very easy as long as you work along the cane axis. The cane is split in halves and quarters and the driven apart by a wedge. It can also be split with a knife frame into four or eight segments.</a:t>
            </a:r>
            <a:r>
              <a:rPr lang="en-US" dirty="0"/>
              <a:t/>
            </a:r>
            <a:br>
              <a:rPr lang="en-US" dirty="0"/>
            </a:br>
            <a:r>
              <a:rPr lang="en-US" dirty="0">
                <a:latin typeface="Arial" panose="020B0604020202020204" pitchFamily="34" charset="0"/>
              </a:rPr>
              <a:t>Cutting with a machete-type or knife used for cutting</a:t>
            </a:r>
            <a:r>
              <a:rPr lang="en-US" dirty="0" smtClean="0">
                <a:latin typeface="Arial" panose="020B0604020202020204" pitchFamily="34" charset="0"/>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0"/>
            <a:ext cx="4757962" cy="5029200"/>
          </a:xfrm>
          <a:prstGeom prst="rect">
            <a:avLst/>
          </a:prstGeom>
        </p:spPr>
      </p:pic>
    </p:spTree>
    <p:extLst>
      <p:ext uri="{BB962C8B-B14F-4D97-AF65-F5344CB8AC3E}">
        <p14:creationId xmlns:p14="http://schemas.microsoft.com/office/powerpoint/2010/main" val="2864347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375" r="15974"/>
          <a:stretch/>
        </p:blipFill>
        <p:spPr>
          <a:xfrm>
            <a:off x="304800" y="457200"/>
            <a:ext cx="4419600" cy="4343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742" y="304800"/>
            <a:ext cx="4847512" cy="4495800"/>
          </a:xfrm>
          <a:prstGeom prst="rect">
            <a:avLst/>
          </a:prstGeom>
        </p:spPr>
      </p:pic>
      <p:sp>
        <p:nvSpPr>
          <p:cNvPr id="2" name="Rectangle 1"/>
          <p:cNvSpPr/>
          <p:nvPr/>
        </p:nvSpPr>
        <p:spPr>
          <a:xfrm>
            <a:off x="346142" y="4572000"/>
            <a:ext cx="9407458" cy="1754326"/>
          </a:xfrm>
          <a:prstGeom prst="rect">
            <a:avLst/>
          </a:prstGeom>
        </p:spPr>
        <p:txBody>
          <a:bodyPr wrap="square">
            <a:spAutoFit/>
          </a:bodyPr>
          <a:lstStyle/>
          <a:p>
            <a:r>
              <a:rPr lang="en-US" b="1" dirty="0">
                <a:latin typeface="Arial" panose="020B0604020202020204" pitchFamily="34" charset="0"/>
              </a:rPr>
              <a:t>Sawing </a:t>
            </a:r>
            <a:r>
              <a:rPr lang="en-US" dirty="0"/>
              <a:t/>
            </a:r>
            <a:br>
              <a:rPr lang="en-US" dirty="0"/>
            </a:br>
            <a:r>
              <a:rPr lang="en-US" dirty="0" smtClean="0">
                <a:latin typeface="Arial" panose="020B0604020202020204" pitchFamily="34" charset="0"/>
              </a:rPr>
              <a:t>By </a:t>
            </a:r>
            <a:r>
              <a:rPr lang="en-US" dirty="0">
                <a:latin typeface="Arial" panose="020B0604020202020204" pitchFamily="34" charset="0"/>
              </a:rPr>
              <a:t>means of splitting you get halved canes, strips and battens. To get planks, all the nodes are smashed and the wall of the pole is split over its entire length and forced open until the wall of the pole lies flat. </a:t>
            </a:r>
            <a:r>
              <a:rPr lang="en-US" dirty="0"/>
              <a:t/>
            </a:r>
            <a:br>
              <a:rPr lang="en-US" dirty="0"/>
            </a:br>
            <a:r>
              <a:rPr lang="en-US" dirty="0">
                <a:latin typeface="Arial" panose="020B0604020202020204" pitchFamily="34" charset="0"/>
              </a:rPr>
              <a:t>Up to the age of 18 months, the canes can be peeled. The strips can be used as ties or be woven to make strings and ropes.</a:t>
            </a:r>
            <a:endParaRPr lang="en-US" dirty="0"/>
          </a:p>
        </p:txBody>
      </p:sp>
    </p:spTree>
    <p:extLst>
      <p:ext uri="{BB962C8B-B14F-4D97-AF65-F5344CB8AC3E}">
        <p14:creationId xmlns:p14="http://schemas.microsoft.com/office/powerpoint/2010/main" val="356190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81600"/>
            <a:ext cx="4953000" cy="1200329"/>
          </a:xfrm>
          <a:prstGeom prst="rect">
            <a:avLst/>
          </a:prstGeom>
        </p:spPr>
        <p:txBody>
          <a:bodyPr>
            <a:spAutoFit/>
          </a:bodyPr>
          <a:lstStyle/>
          <a:p>
            <a:r>
              <a:rPr lang="en-US" b="1" dirty="0">
                <a:latin typeface="Arial" panose="020B0604020202020204" pitchFamily="34" charset="0"/>
              </a:rPr>
              <a:t>Shaping: </a:t>
            </a:r>
            <a:r>
              <a:rPr lang="en-US" dirty="0"/>
              <a:t/>
            </a:r>
            <a:br>
              <a:rPr lang="en-US" dirty="0"/>
            </a:br>
            <a:r>
              <a:rPr lang="en-US" dirty="0">
                <a:latin typeface="Arial" panose="020B0604020202020204" pitchFamily="34" charset="0"/>
              </a:rPr>
              <a:t>Bamboo which grows in a box gets a square shape. So it can be better used for connections.</a:t>
            </a:r>
            <a:endParaRPr lang="en-US" dirty="0"/>
          </a:p>
        </p:txBody>
      </p:sp>
      <p:sp>
        <p:nvSpPr>
          <p:cNvPr id="3" name="Rectangle 2"/>
          <p:cNvSpPr/>
          <p:nvPr/>
        </p:nvSpPr>
        <p:spPr>
          <a:xfrm>
            <a:off x="5257800" y="5181600"/>
            <a:ext cx="4343400" cy="1477328"/>
          </a:xfrm>
          <a:prstGeom prst="rect">
            <a:avLst/>
          </a:prstGeom>
        </p:spPr>
        <p:txBody>
          <a:bodyPr wrap="square">
            <a:spAutoFit/>
          </a:bodyPr>
          <a:lstStyle/>
          <a:p>
            <a:r>
              <a:rPr lang="en-US" b="1" dirty="0">
                <a:latin typeface="Arial" panose="020B0604020202020204" pitchFamily="34" charset="0"/>
              </a:rPr>
              <a:t>Bending:</a:t>
            </a:r>
            <a:r>
              <a:rPr lang="en-US" dirty="0">
                <a:latin typeface="Arial" panose="020B0604020202020204" pitchFamily="34" charset="0"/>
              </a:rPr>
              <a:t> </a:t>
            </a:r>
            <a:r>
              <a:rPr lang="en-US" dirty="0"/>
              <a:t/>
            </a:r>
            <a:br>
              <a:rPr lang="en-US" dirty="0"/>
            </a:br>
            <a:r>
              <a:rPr lang="en-US" dirty="0">
                <a:latin typeface="Arial" panose="020B0604020202020204" pitchFamily="34" charset="0"/>
              </a:rPr>
              <a:t>Freshly cut, bamboo can be bent and will keep this shape after drying. When heated above 150° C, bamboo keeps its shape after it goes cold.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838199"/>
            <a:ext cx="4846320" cy="40834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066800"/>
            <a:ext cx="4252772" cy="3657600"/>
          </a:xfrm>
          <a:prstGeom prst="rect">
            <a:avLst/>
          </a:prstGeom>
        </p:spPr>
      </p:pic>
    </p:spTree>
    <p:extLst>
      <p:ext uri="{BB962C8B-B14F-4D97-AF65-F5344CB8AC3E}">
        <p14:creationId xmlns:p14="http://schemas.microsoft.com/office/powerpoint/2010/main" val="226810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791</Words>
  <Application>Microsoft Office PowerPoint</Application>
  <PresentationFormat>A4 Paper (210x297 mm)</PresentationFormat>
  <Paragraphs>75</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RIDDHI</dc:creator>
  <cp:lastModifiedBy>RIDDHI</cp:lastModifiedBy>
  <cp:revision>37</cp:revision>
  <dcterms:created xsi:type="dcterms:W3CDTF">2014-09-01T05:49:36Z</dcterms:created>
  <dcterms:modified xsi:type="dcterms:W3CDTF">2014-09-16T07:21:39Z</dcterms:modified>
</cp:coreProperties>
</file>